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551" r:id="rId5"/>
    <p:sldId id="406" r:id="rId6"/>
    <p:sldId id="533" r:id="rId7"/>
    <p:sldId id="552" r:id="rId8"/>
    <p:sldId id="559" r:id="rId9"/>
    <p:sldId id="560" r:id="rId10"/>
    <p:sldId id="561" r:id="rId11"/>
    <p:sldId id="562" r:id="rId12"/>
    <p:sldId id="563" r:id="rId13"/>
    <p:sldId id="564" r:id="rId14"/>
    <p:sldId id="565" r:id="rId15"/>
    <p:sldId id="566" r:id="rId16"/>
    <p:sldId id="567" r:id="rId17"/>
    <p:sldId id="568" r:id="rId18"/>
    <p:sldId id="569" r:id="rId19"/>
    <p:sldId id="570" r:id="rId20"/>
    <p:sldId id="571" r:id="rId21"/>
    <p:sldId id="572" r:id="rId22"/>
    <p:sldId id="573" r:id="rId23"/>
    <p:sldId id="574" r:id="rId24"/>
    <p:sldId id="5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27AB2602-AB8B-4976-8316-EFBC64AA39E7}">
          <p14:sldIdLst>
            <p14:sldId id="551"/>
          </p14:sldIdLst>
        </p14:section>
        <p14:section name="AGENDA/CONTENTS" id="{77ECCECF-6106-4D84-80AE-C3A1C225753C}">
          <p14:sldIdLst>
            <p14:sldId id="406"/>
            <p14:sldId id="533"/>
            <p14:sldId id="552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</p14:sldIdLst>
        </p14:section>
        <p14:section name="CONTENT" id="{6A858090-5B1F-49BF-8509-805C118E896E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, Jake" initials="HJ" lastIdx="1" clrIdx="0">
    <p:extLst>
      <p:ext uri="{19B8F6BF-5375-455C-9EA6-DF929625EA0E}">
        <p15:presenceInfo xmlns:p15="http://schemas.microsoft.com/office/powerpoint/2012/main" userId="S::jake.hovanec@finastra.com::e8df0ce8-d93a-406b-a57e-507da68f23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4F"/>
    <a:srgbClr val="7B143F"/>
    <a:srgbClr val="25031C"/>
    <a:srgbClr val="3366FF"/>
    <a:srgbClr val="CC0099"/>
    <a:srgbClr val="0000FF"/>
    <a:srgbClr val="C7C8CA"/>
    <a:srgbClr val="F04E98"/>
    <a:srgbClr val="3399FF"/>
    <a:srgbClr val="F08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78C73-1A29-458D-906C-1A6BC15BE68D}" v="116" dt="2024-10-09T17:21:23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60"/>
      </p:cViewPr>
      <p:guideLst>
        <p:guide pos="3840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3DE84-D7B3-4797-B14D-77424657396D}" type="datetimeFigureOut">
              <a:rPr lang="en-GB" smtClean="0"/>
              <a:t>09/10/2024</a:t>
            </a:fld>
            <a:endParaRPr lang="en-GB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FDC7FD-1A73-49AC-B973-A363D5A6E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0" y="8506349"/>
            <a:ext cx="867991" cy="4377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85A1B-334A-4D68-9883-3F4DBACB16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90DCA-F1DB-4067-A9FE-EDBCE56EFC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95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597EC-6BB0-461C-B045-D257C6C8821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BB14C-7D58-4C6F-8674-35D4E28D7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B61555-A6F0-40B6-A14B-ADD50DDA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0" y="8506349"/>
            <a:ext cx="867991" cy="4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5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BB14C-7D58-4C6F-8674-35D4E28D7A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95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96A57-12A1-B241-A2AF-FCC63BD13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2DB6BA-D2B1-3C42-AB06-D04969D7E306}"/>
              </a:ext>
            </a:extLst>
          </p:cNvPr>
          <p:cNvSpPr/>
          <p:nvPr userDrawn="1"/>
        </p:nvSpPr>
        <p:spPr>
          <a:xfrm rot="16200000">
            <a:off x="495300" y="-495300"/>
            <a:ext cx="6858000" cy="784860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A5DE68A-4010-4E49-8D4F-8D7A7838D5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BAD2A34-7EE9-4D1E-A8B1-0368BEA19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5D055E-88EC-4818-B75D-DEECFC1C23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5A0A0-58F1-1EB3-418F-F7B891255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9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88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26D1F-43A7-4342-B750-9F32EC35141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9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88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38CDB-490A-6046-AF73-AD15C75A9C86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9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26D1F-43A7-4342-B750-9F32EC35141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7906A-93F2-1347-8DA1-960421E4B7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E06F0C-559C-7F4A-9697-C0CA794D83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C41C3-E3AF-094D-ABE7-354233137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815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 - Fus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7906A-93F2-1347-8DA1-960421E4B7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E06F0C-559C-7F4A-9697-C0CA794D83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7260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C41C3-E3AF-094D-ABE7-354233137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7260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CFB412-BD35-F94C-9433-8DA7F82DFA9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6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526"/>
            <a:ext cx="9692421" cy="456272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BD50D-03A3-4413-AE41-559AB58BA751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A9BC4-B8C3-F831-D281-AE0A42C0F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9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837" y="1815694"/>
            <a:ext cx="9692421" cy="456272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746D6F-E46E-4A90-A3C5-8C151F8A1963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83FDE-5256-0822-AAF3-DCA632250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0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6319D4-771C-E940-938E-CCE02D40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895C1A-DBF4-7549-915F-0B59360F5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4528B7D-8A18-1F48-B085-30C81B3F0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935E8-A51A-4424-8B8D-1FF9E0AE35AB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24C7292-BDB4-5145-9002-054E9F85128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635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1515C-03A1-2F8D-D26E-3040EA449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Tx/>
              <a:defRPr>
                <a:solidFill>
                  <a:schemeClr val="bg2"/>
                </a:solidFill>
              </a:defRPr>
            </a:lvl2pPr>
            <a:lvl3pPr>
              <a:buClrTx/>
              <a:defRPr>
                <a:solidFill>
                  <a:schemeClr val="bg2"/>
                </a:solidFill>
              </a:defRPr>
            </a:lvl3pPr>
            <a:lvl4pPr>
              <a:buClrTx/>
              <a:defRPr>
                <a:solidFill>
                  <a:schemeClr val="bg2"/>
                </a:solidFill>
              </a:defRPr>
            </a:lvl4pPr>
            <a:lvl5pPr>
              <a:buClrTx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FA9AC-D126-4BE2-82B5-EDFF5899B1A3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6205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Tx/>
              <a:defRPr>
                <a:solidFill>
                  <a:schemeClr val="bg2"/>
                </a:solidFill>
              </a:defRPr>
            </a:lvl2pPr>
            <a:lvl3pPr>
              <a:buClrTx/>
              <a:defRPr>
                <a:solidFill>
                  <a:schemeClr val="bg2"/>
                </a:solidFill>
              </a:defRPr>
            </a:lvl3pPr>
            <a:lvl4pPr>
              <a:buClrTx/>
              <a:defRPr>
                <a:solidFill>
                  <a:schemeClr val="bg2"/>
                </a:solidFill>
              </a:defRPr>
            </a:lvl4pPr>
            <a:lvl5pPr>
              <a:buClrTx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B6AF4-9085-506B-3027-8EC69B4A7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3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B6D38D-4821-C74D-A6F4-202643154EF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EEA20-C844-4F14-9F4F-5B6E85B4A5A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925B34-BF73-1944-9671-EC447177135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88D27-A48D-EB85-1312-F7FFB5881F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6319D4-771C-E940-938E-CCE02D40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4528B7D-8A18-1F48-B085-30C81B3F0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74C436-F184-584A-AF18-A54E9280AC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202A62-CD84-EC4E-A49C-E5AF8ACE5AF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5B7BEF-9CAD-4BE6-A687-6FD5F7DB96D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1192D3-7CB5-2240-9A43-28735133F2C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CEBD0-AF69-1C73-F392-9C71BFDABC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71753AE-903E-9046-BC50-8BBB1DCF8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26" y="1"/>
            <a:ext cx="1220332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C8236-3F4C-BF49-A42F-D9FDABA54A7C}"/>
              </a:ext>
            </a:extLst>
          </p:cNvPr>
          <p:cNvSpPr/>
          <p:nvPr userDrawn="1"/>
        </p:nvSpPr>
        <p:spPr>
          <a:xfrm rot="16200000">
            <a:off x="304801" y="-304801"/>
            <a:ext cx="6858000" cy="7467602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66DA02A-A819-4C90-8DA3-61B7A7AF41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44406D8-1CF8-4D85-A47A-7685CE855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F89E98-E012-4812-A931-5B2487BACE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E8EC9-4319-389D-6ADC-313CF2AB31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5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34C1B-AFFC-42EF-9915-C0BD6D5860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19550" y="0"/>
            <a:ext cx="817245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059A5-823D-53B0-C032-AC47C6A9E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10024" y="6381750"/>
            <a:ext cx="660629" cy="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ADEE8A5-1511-43DE-93E1-EF0E8B5844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817245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/>
              <a:t>If you would like to insert your own image, please select one from the brand page on infinity.</a:t>
            </a:r>
          </a:p>
          <a:p>
            <a:pPr lvl="0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A1177-BCA5-4E11-AAE1-5B2CC047830A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9DB26-E230-9D9C-E152-4C6B9FB35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48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Left -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B4777C-DE54-AD44-B88E-6F6FFD81A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113" y="175846"/>
            <a:ext cx="6942417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B68BFA-0D94-864F-BB87-F9C8736A19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25696" y="1819030"/>
            <a:ext cx="6942418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B99AFAC-26C5-8C42-BA04-767CC1051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113" y="928318"/>
            <a:ext cx="6942417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FE7769-68C7-F244-BF2E-CA14DA8148D7}"/>
              </a:ext>
            </a:extLst>
          </p:cNvPr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67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 -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CFCBD7-1BE3-F04D-B8B2-1383F6D3FA58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0F629-C9F3-4E81-B63B-3AC2CDFFD3B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FD834-D163-4448-7812-56CDBADCF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70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E022D-5F2F-5045-B5D2-6421026B1A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62325" y="0"/>
            <a:ext cx="4032826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A760D-38A6-9245-890B-615DC966CC55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708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E022D-5F2F-5045-B5D2-6421026B1A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62325" y="0"/>
            <a:ext cx="4032826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A760D-38A6-9245-890B-615DC966CC55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119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Fuchsia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6B0B725-A903-4BC9-9130-10C7215D82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49213" indent="0" algn="l">
              <a:tabLst/>
              <a:defRPr sz="1800"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</p:spTree>
    <p:extLst>
      <p:ext uri="{BB962C8B-B14F-4D97-AF65-F5344CB8AC3E}">
        <p14:creationId xmlns:p14="http://schemas.microsoft.com/office/powerpoint/2010/main" val="1507851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Viole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6334109-9C4D-4E3C-990F-CAB89F7676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</p:spTree>
    <p:extLst>
      <p:ext uri="{BB962C8B-B14F-4D97-AF65-F5344CB8AC3E}">
        <p14:creationId xmlns:p14="http://schemas.microsoft.com/office/powerpoint/2010/main" val="1790299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Fuchsia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B9344-21B8-4568-A6B9-7004EB6446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spcBef>
                <a:spcPts val="0"/>
              </a:spcBef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3EB1D6-4EE3-4A4B-BEF0-E212A1346B2E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AEC00-4D63-2E98-6DCC-02F6BE19C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52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Violet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F01C9FB-954B-4E79-910D-B8BD970FA0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731FD9-C799-4831-8EF9-DEFCB69B1049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D709-D0C2-BBBD-9876-5FB1DBB76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22C860-32E6-478C-B477-2461776A7366}"/>
              </a:ext>
            </a:extLst>
          </p:cNvPr>
          <p:cNvSpPr/>
          <p:nvPr userDrawn="1"/>
        </p:nvSpPr>
        <p:spPr>
          <a:xfrm rot="16200000">
            <a:off x="534751" y="-534751"/>
            <a:ext cx="6880700" cy="7950198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7D8C94-11DC-4E95-BE44-64D72428B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D7AAB2-F059-3C45-9675-39893DE6F27C}"/>
              </a:ext>
            </a:extLst>
          </p:cNvPr>
          <p:cNvSpPr/>
          <p:nvPr userDrawn="1"/>
        </p:nvSpPr>
        <p:spPr>
          <a:xfrm rot="16200000">
            <a:off x="704851" y="-704852"/>
            <a:ext cx="6858000" cy="826769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51A88EF-7610-4A7D-ACB7-687A38BE25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FF8B8E7-E0C1-4304-899D-5EF266C23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4C5457-C3B3-4057-B218-374DC33A83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A8B8C-DF13-5B45-3C59-56E693542F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75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6334109-9C4D-4E3C-990F-CAB89F7676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047B4C-EF70-4170-A242-23A1CEAFD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946" y="175846"/>
            <a:ext cx="4943195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BC1AE4-BA0D-45BE-8B9B-2503A364A1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29" y="1819030"/>
            <a:ext cx="4943196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CB6AABF-07A9-488A-B3F8-50C65E489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946" y="928318"/>
            <a:ext cx="4943195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233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Whi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B9344-21B8-4568-A6B9-7004EB6446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spcBef>
                <a:spcPts val="0"/>
              </a:spcBef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CBEE84-EC1C-40EC-832B-792703DEF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370" y="175846"/>
            <a:ext cx="4943195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7FB84F-184D-4BD9-874D-513AF5C205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5953" y="1819030"/>
            <a:ext cx="4943196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8264B19-CB82-4982-9874-42A3B0A75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9370" y="928318"/>
            <a:ext cx="4943195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011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g message - Dark gradi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CF238-99F1-289E-987C-15989612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0" r="35428" b="1996"/>
          <a:stretch/>
        </p:blipFill>
        <p:spPr>
          <a:xfrm flipV="1">
            <a:off x="0" y="3324374"/>
            <a:ext cx="6499653" cy="351009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9800" y="565693"/>
            <a:ext cx="5726200" cy="5726614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9653" y="1271883"/>
            <a:ext cx="5068460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9653" y="3814262"/>
            <a:ext cx="5068460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874C5-3E4D-E82F-D595-562AE7550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36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g message - Dark gradi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1452E-08E6-5645-4BE7-FAE650850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0" r="35428" b="1996"/>
          <a:stretch/>
        </p:blipFill>
        <p:spPr>
          <a:xfrm flipH="1">
            <a:off x="5692347" y="0"/>
            <a:ext cx="6499652" cy="351009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565693"/>
            <a:ext cx="5726200" cy="5726614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271883"/>
            <a:ext cx="5068460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814262"/>
            <a:ext cx="5068460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0356FB-5010-7DD8-1848-A70C7FE44F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4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 message - Picture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EF26CD-B893-3F43-A606-7936DE908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719" y="0"/>
            <a:ext cx="9292281" cy="522690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68936" y="193100"/>
            <a:ext cx="6864936" cy="6865432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9612" y="1808163"/>
            <a:ext cx="5208501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612" y="4350542"/>
            <a:ext cx="5035507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516A0-4050-9C4E-858A-CD55ACB3B1B1}"/>
              </a:ext>
            </a:extLst>
          </p:cNvPr>
          <p:cNvSpPr/>
          <p:nvPr userDrawn="1"/>
        </p:nvSpPr>
        <p:spPr>
          <a:xfrm>
            <a:off x="10441459" y="6017741"/>
            <a:ext cx="1383957" cy="647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74A41-C87C-CBBF-AEF3-EA8C665761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2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rong message - Picture #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DA2104-29A3-D04B-B831-121B1545A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719" y="0"/>
            <a:ext cx="9292281" cy="522690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3100"/>
            <a:ext cx="6864936" cy="6865432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808163"/>
            <a:ext cx="5208501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4350542"/>
            <a:ext cx="5035507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9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C5ECA-73E9-9D48-9A15-DB589AE0F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4667E-5136-D283-ED8B-8A28D246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98"/>
            <a:ext cx="9834563" cy="6858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DA5C37-A805-4883-9918-9DB8D336528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F86AEBF-8A8A-4BCE-B165-62E53247E9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417A3F86-90ED-44A3-9AD3-AB3F124FBFF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45ABCF-4D1C-3FED-3DCB-935160434B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11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E30112-7E45-51CC-08E7-24CD3FCD7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90094-DF25-3BBB-D8B8-EADA580C1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98"/>
            <a:ext cx="9834563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4437AD6-20B9-4CA0-B151-B3832B5F2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1B2DBE5-8956-492A-A8CF-57A70AE02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854B36F-A501-4C95-B5C2-0B7C447D93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A03A60-B9C1-E8FC-F11F-64F493DAF1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8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EDCEFC5-C34A-5A4F-98BC-173D5C401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6" name="Picture 5" descr="A picture containing red, white&#10;&#10;Description automatically generated">
            <a:extLst>
              <a:ext uri="{FF2B5EF4-FFF2-40B4-BE49-F238E27FC236}">
                <a16:creationId xmlns:a16="http://schemas.microsoft.com/office/drawing/2014/main" id="{443D15E8-51D1-B44E-87C8-1BDECC8006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B6A02-9ABB-4A3C-87F4-0381151F5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9EB35D-AC52-4942-A8CC-90894EA6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62B0414-5F05-482D-BD2D-1074529DF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441DD-8912-3878-0A0B-D102D01686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1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4F053B5-C7EE-F24E-B1CE-4610230F8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6C5AD-9C85-9A48-8FAD-9BE3964A8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2892EB-982B-40E0-B9BF-F6BEFA76C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68F7A69-AAC4-4C3F-9542-5B04B673CF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0E43E69-0961-49A2-A77F-3EF2E903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70135-49E6-70A6-035E-83B1EB901B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5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7A22D-1153-433F-9384-682D8F6F3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Insert picture, gradient or pattern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6BC4D78-13F3-4CB6-A534-E4A51EEC79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835C78C-4F57-4866-B3D9-9E95A26F3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7FA938-C2C6-4927-BA01-19AB845E40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276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h Gradi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A4DBC73-55FF-7E49-ACC3-CB7E8DEAB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DB845-3795-74AE-0A8F-0F431B5B9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8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h Gradi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1982A82-5483-FD47-89F9-B590C592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D728A-7E9F-DFD4-C841-FBE59FF7F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34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52221-C627-247A-8523-273E136C08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F5CD7-655A-35B8-B7D9-580C85BE3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1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52221-C627-247A-8523-273E136C0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F5CD7-655A-35B8-B7D9-580C85BE3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4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C01DC-0ABA-BB71-2DBD-71CF93EDF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ECCAA-EB87-2922-B456-2CB7D66F0D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4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A45CC-98B8-74B4-9F1B-E2666E1DF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2E0B0-3B7C-B289-F03D-062AE6EB7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190CD1-E255-B42C-A0CB-83021EBE95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Solid with Patter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643F16C-8D63-784C-B336-D6F72158F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"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205F0-DACC-FFA7-2979-5C6C3ED6D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74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Solid with Patter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FEECD7-2BD1-0345-A7D7-1B98682DF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7AED1-633C-EDFF-A8BD-1D302FD41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5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4A465-3496-0BC2-EA90-7A7789580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681BC-6B82-7FE8-FA8A-72FA19DDFF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 flipV="1">
            <a:off x="2239782" y="1262706"/>
            <a:ext cx="9947190" cy="559529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3885757"/>
            <a:ext cx="4252912" cy="3514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Call to action here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23888" y="4500106"/>
            <a:ext cx="2781390" cy="1426245"/>
            <a:chOff x="623888" y="4955505"/>
            <a:chExt cx="2781390" cy="1426245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978056" y="4973216"/>
              <a:ext cx="2427222" cy="14085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1500"/>
                </a:spcBef>
              </a:pPr>
              <a:r>
                <a:rPr lang="en-US" sz="1400" noProof="0">
                  <a:solidFill>
                    <a:schemeClr val="bg2"/>
                  </a:solidFill>
                </a:rPr>
                <a:t>@FinastraFS</a:t>
              </a:r>
            </a:p>
            <a:p>
              <a:pPr>
                <a:spcBef>
                  <a:spcPts val="1500"/>
                </a:spcBef>
              </a:pPr>
              <a:r>
                <a:rPr lang="en-US" sz="1400" noProof="0">
                  <a:solidFill>
                    <a:schemeClr val="bg2"/>
                  </a:solidFill>
                </a:rPr>
                <a:t>Finastra</a:t>
              </a:r>
              <a:r>
                <a:rPr lang="en-US" sz="1400" baseline="0" noProof="0">
                  <a:solidFill>
                    <a:schemeClr val="bg2"/>
                  </a:solidFill>
                </a:rPr>
                <a:t> LinkedIn</a:t>
              </a:r>
            </a:p>
            <a:p>
              <a:pPr>
                <a:spcBef>
                  <a:spcPts val="1500"/>
                </a:spcBef>
              </a:pPr>
              <a:r>
                <a:rPr lang="en-US" sz="1400" baseline="0" noProof="0">
                  <a:solidFill>
                    <a:schemeClr val="bg2"/>
                  </a:solidFill>
                </a:rPr>
                <a:t>Finastra YouTube</a:t>
              </a:r>
              <a:endParaRPr lang="en-US" sz="1400" noProof="0">
                <a:solidFill>
                  <a:schemeClr val="bg2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623888" y="4955505"/>
              <a:ext cx="289249" cy="289249"/>
              <a:chOff x="623888" y="4955505"/>
              <a:chExt cx="289249" cy="289249"/>
            </a:xfrm>
          </p:grpSpPr>
          <p:sp>
            <p:nvSpPr>
              <p:cNvPr id="8" name="Oval 7"/>
              <p:cNvSpPr/>
              <p:nvPr userDrawn="1"/>
            </p:nvSpPr>
            <p:spPr>
              <a:xfrm>
                <a:off x="623888" y="4955505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92361" y="5021597"/>
                <a:ext cx="157063" cy="157063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 userDrawn="1"/>
          </p:nvGrpSpPr>
          <p:grpSpPr>
            <a:xfrm>
              <a:off x="623888" y="5352082"/>
              <a:ext cx="289249" cy="289249"/>
              <a:chOff x="623888" y="5352082"/>
              <a:chExt cx="289249" cy="289249"/>
            </a:xfrm>
          </p:grpSpPr>
          <p:sp>
            <p:nvSpPr>
              <p:cNvPr id="11" name="Oval 10"/>
              <p:cNvSpPr/>
              <p:nvPr userDrawn="1"/>
            </p:nvSpPr>
            <p:spPr>
              <a:xfrm>
                <a:off x="623888" y="5352082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964" y="5405276"/>
                <a:ext cx="155034" cy="155034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 userDrawn="1"/>
          </p:nvGrpSpPr>
          <p:grpSpPr>
            <a:xfrm>
              <a:off x="623888" y="5752692"/>
              <a:ext cx="289249" cy="289249"/>
              <a:chOff x="623888" y="5752692"/>
              <a:chExt cx="289249" cy="289249"/>
            </a:xfrm>
          </p:grpSpPr>
          <p:sp>
            <p:nvSpPr>
              <p:cNvPr id="15" name="Oval 14"/>
              <p:cNvSpPr/>
              <p:nvPr userDrawn="1"/>
            </p:nvSpPr>
            <p:spPr>
              <a:xfrm>
                <a:off x="623888" y="5752692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500" y="5793581"/>
                <a:ext cx="167706" cy="194467"/>
              </a:xfrm>
              <a:prstGeom prst="rect">
                <a:avLst/>
              </a:prstGeom>
            </p:spPr>
          </p:pic>
        </p:grpSp>
      </p:grpSp>
      <p:grpSp>
        <p:nvGrpSpPr>
          <p:cNvPr id="23" name="Group 30">
            <a:extLst>
              <a:ext uri="{FF2B5EF4-FFF2-40B4-BE49-F238E27FC236}">
                <a16:creationId xmlns:a16="http://schemas.microsoft.com/office/drawing/2014/main" id="{93A2DB74-1892-4EBB-8DD9-A8D1B80535C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36830" y="5953388"/>
            <a:ext cx="434806" cy="432599"/>
            <a:chOff x="478" y="3030"/>
            <a:chExt cx="788" cy="784"/>
          </a:xfrm>
          <a:solidFill>
            <a:schemeClr val="bg1"/>
          </a:solidFill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6A6AB00C-ED3D-4F99-B16A-F43AE2499B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" y="3030"/>
              <a:ext cx="788" cy="784"/>
            </a:xfrm>
            <a:custGeom>
              <a:avLst/>
              <a:gdLst>
                <a:gd name="T0" fmla="*/ 0 w 112"/>
                <a:gd name="T1" fmla="*/ 56 h 112"/>
                <a:gd name="T2" fmla="*/ 91 w 112"/>
                <a:gd name="T3" fmla="*/ 99 h 112"/>
                <a:gd name="T4" fmla="*/ 89 w 112"/>
                <a:gd name="T5" fmla="*/ 96 h 112"/>
                <a:gd name="T6" fmla="*/ 55 w 112"/>
                <a:gd name="T7" fmla="*/ 108 h 112"/>
                <a:gd name="T8" fmla="*/ 42 w 112"/>
                <a:gd name="T9" fmla="*/ 69 h 112"/>
                <a:gd name="T10" fmla="*/ 39 w 112"/>
                <a:gd name="T11" fmla="*/ 64 h 112"/>
                <a:gd name="T12" fmla="*/ 32 w 112"/>
                <a:gd name="T13" fmla="*/ 41 h 112"/>
                <a:gd name="T14" fmla="*/ 16 w 112"/>
                <a:gd name="T15" fmla="*/ 66 h 112"/>
                <a:gd name="T16" fmla="*/ 16 w 112"/>
                <a:gd name="T17" fmla="*/ 57 h 112"/>
                <a:gd name="T18" fmla="*/ 5 w 112"/>
                <a:gd name="T19" fmla="*/ 48 h 112"/>
                <a:gd name="T20" fmla="*/ 67 w 112"/>
                <a:gd name="T21" fmla="*/ 5 h 112"/>
                <a:gd name="T22" fmla="*/ 68 w 112"/>
                <a:gd name="T23" fmla="*/ 22 h 112"/>
                <a:gd name="T24" fmla="*/ 55 w 112"/>
                <a:gd name="T25" fmla="*/ 31 h 112"/>
                <a:gd name="T26" fmla="*/ 66 w 112"/>
                <a:gd name="T27" fmla="*/ 49 h 112"/>
                <a:gd name="T28" fmla="*/ 77 w 112"/>
                <a:gd name="T29" fmla="*/ 38 h 112"/>
                <a:gd name="T30" fmla="*/ 79 w 112"/>
                <a:gd name="T31" fmla="*/ 37 h 112"/>
                <a:gd name="T32" fmla="*/ 87 w 112"/>
                <a:gd name="T33" fmla="*/ 47 h 112"/>
                <a:gd name="T34" fmla="*/ 108 w 112"/>
                <a:gd name="T35" fmla="*/ 56 h 112"/>
                <a:gd name="T36" fmla="*/ 100 w 112"/>
                <a:gd name="T37" fmla="*/ 84 h 112"/>
                <a:gd name="T38" fmla="*/ 103 w 112"/>
                <a:gd name="T39" fmla="*/ 86 h 112"/>
                <a:gd name="T40" fmla="*/ 112 w 112"/>
                <a:gd name="T41" fmla="*/ 56 h 112"/>
                <a:gd name="T42" fmla="*/ 12 w 112"/>
                <a:gd name="T43" fmla="*/ 52 h 112"/>
                <a:gd name="T44" fmla="*/ 13 w 112"/>
                <a:gd name="T45" fmla="*/ 69 h 112"/>
                <a:gd name="T46" fmla="*/ 32 w 112"/>
                <a:gd name="T47" fmla="*/ 48 h 112"/>
                <a:gd name="T48" fmla="*/ 41 w 112"/>
                <a:gd name="T49" fmla="*/ 47 h 112"/>
                <a:gd name="T50" fmla="*/ 39 w 112"/>
                <a:gd name="T51" fmla="*/ 72 h 112"/>
                <a:gd name="T52" fmla="*/ 41 w 112"/>
                <a:gd name="T53" fmla="*/ 90 h 112"/>
                <a:gd name="T54" fmla="*/ 4 w 112"/>
                <a:gd name="T55" fmla="*/ 56 h 112"/>
                <a:gd name="T56" fmla="*/ 12 w 112"/>
                <a:gd name="T57" fmla="*/ 52 h 112"/>
                <a:gd name="T58" fmla="*/ 85 w 112"/>
                <a:gd name="T59" fmla="*/ 39 h 112"/>
                <a:gd name="T60" fmla="*/ 77 w 112"/>
                <a:gd name="T61" fmla="*/ 31 h 112"/>
                <a:gd name="T62" fmla="*/ 66 w 112"/>
                <a:gd name="T63" fmla="*/ 45 h 112"/>
                <a:gd name="T64" fmla="*/ 63 w 112"/>
                <a:gd name="T65" fmla="*/ 43 h 112"/>
                <a:gd name="T66" fmla="*/ 65 w 112"/>
                <a:gd name="T67" fmla="*/ 27 h 112"/>
                <a:gd name="T68" fmla="*/ 73 w 112"/>
                <a:gd name="T69" fmla="*/ 9 h 112"/>
                <a:gd name="T70" fmla="*/ 106 w 112"/>
                <a:gd name="T71" fmla="*/ 4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cubicBezTo>
                    <a:pt x="25" y="0"/>
                    <a:pt x="0" y="25"/>
                    <a:pt x="0" y="56"/>
                  </a:cubicBezTo>
                  <a:cubicBezTo>
                    <a:pt x="0" y="87"/>
                    <a:pt x="25" y="112"/>
                    <a:pt x="56" y="112"/>
                  </a:cubicBezTo>
                  <a:cubicBezTo>
                    <a:pt x="69" y="112"/>
                    <a:pt x="81" y="108"/>
                    <a:pt x="91" y="99"/>
                  </a:cubicBezTo>
                  <a:cubicBezTo>
                    <a:pt x="92" y="99"/>
                    <a:pt x="92" y="97"/>
                    <a:pt x="92" y="97"/>
                  </a:cubicBezTo>
                  <a:cubicBezTo>
                    <a:pt x="91" y="96"/>
                    <a:pt x="90" y="96"/>
                    <a:pt x="89" y="96"/>
                  </a:cubicBezTo>
                  <a:cubicBezTo>
                    <a:pt x="80" y="104"/>
                    <a:pt x="68" y="108"/>
                    <a:pt x="56" y="108"/>
                  </a:cubicBezTo>
                  <a:cubicBezTo>
                    <a:pt x="56" y="108"/>
                    <a:pt x="56" y="108"/>
                    <a:pt x="55" y="108"/>
                  </a:cubicBezTo>
                  <a:cubicBezTo>
                    <a:pt x="41" y="97"/>
                    <a:pt x="43" y="94"/>
                    <a:pt x="44" y="92"/>
                  </a:cubicBezTo>
                  <a:cubicBezTo>
                    <a:pt x="52" y="77"/>
                    <a:pt x="48" y="73"/>
                    <a:pt x="42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38" y="66"/>
                    <a:pt x="39" y="64"/>
                    <a:pt x="39" y="64"/>
                  </a:cubicBezTo>
                  <a:cubicBezTo>
                    <a:pt x="48" y="53"/>
                    <a:pt x="49" y="48"/>
                    <a:pt x="44" y="44"/>
                  </a:cubicBezTo>
                  <a:cubicBezTo>
                    <a:pt x="42" y="43"/>
                    <a:pt x="36" y="38"/>
                    <a:pt x="32" y="41"/>
                  </a:cubicBezTo>
                  <a:cubicBezTo>
                    <a:pt x="30" y="41"/>
                    <a:pt x="28" y="43"/>
                    <a:pt x="28" y="48"/>
                  </a:cubicBezTo>
                  <a:cubicBezTo>
                    <a:pt x="29" y="57"/>
                    <a:pt x="22" y="65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5"/>
                    <a:pt x="16" y="59"/>
                    <a:pt x="16" y="57"/>
                  </a:cubicBezTo>
                  <a:cubicBezTo>
                    <a:pt x="17" y="53"/>
                    <a:pt x="17" y="51"/>
                    <a:pt x="16" y="50"/>
                  </a:cubicBezTo>
                  <a:cubicBezTo>
                    <a:pt x="15" y="48"/>
                    <a:pt x="11" y="48"/>
                    <a:pt x="5" y="48"/>
                  </a:cubicBezTo>
                  <a:cubicBezTo>
                    <a:pt x="9" y="23"/>
                    <a:pt x="30" y="4"/>
                    <a:pt x="56" y="4"/>
                  </a:cubicBezTo>
                  <a:cubicBezTo>
                    <a:pt x="60" y="4"/>
                    <a:pt x="63" y="4"/>
                    <a:pt x="67" y="5"/>
                  </a:cubicBezTo>
                  <a:cubicBezTo>
                    <a:pt x="67" y="6"/>
                    <a:pt x="68" y="9"/>
                    <a:pt x="69" y="11"/>
                  </a:cubicBezTo>
                  <a:cubicBezTo>
                    <a:pt x="70" y="13"/>
                    <a:pt x="71" y="20"/>
                    <a:pt x="68" y="22"/>
                  </a:cubicBezTo>
                  <a:cubicBezTo>
                    <a:pt x="67" y="23"/>
                    <a:pt x="65" y="23"/>
                    <a:pt x="64" y="23"/>
                  </a:cubicBezTo>
                  <a:cubicBezTo>
                    <a:pt x="61" y="24"/>
                    <a:pt x="56" y="25"/>
                    <a:pt x="55" y="31"/>
                  </a:cubicBezTo>
                  <a:cubicBezTo>
                    <a:pt x="55" y="36"/>
                    <a:pt x="56" y="42"/>
                    <a:pt x="59" y="45"/>
                  </a:cubicBezTo>
                  <a:cubicBezTo>
                    <a:pt x="62" y="48"/>
                    <a:pt x="64" y="49"/>
                    <a:pt x="66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71" y="49"/>
                    <a:pt x="76" y="42"/>
                    <a:pt x="77" y="38"/>
                  </a:cubicBezTo>
                  <a:cubicBezTo>
                    <a:pt x="77" y="37"/>
                    <a:pt x="78" y="36"/>
                    <a:pt x="78" y="35"/>
                  </a:cubicBezTo>
                  <a:cubicBezTo>
                    <a:pt x="78" y="36"/>
                    <a:pt x="79" y="36"/>
                    <a:pt x="79" y="37"/>
                  </a:cubicBezTo>
                  <a:cubicBezTo>
                    <a:pt x="80" y="38"/>
                    <a:pt x="81" y="39"/>
                    <a:pt x="82" y="41"/>
                  </a:cubicBezTo>
                  <a:cubicBezTo>
                    <a:pt x="83" y="43"/>
                    <a:pt x="84" y="46"/>
                    <a:pt x="87" y="47"/>
                  </a:cubicBezTo>
                  <a:cubicBezTo>
                    <a:pt x="93" y="49"/>
                    <a:pt x="99" y="48"/>
                    <a:pt x="107" y="44"/>
                  </a:cubicBezTo>
                  <a:cubicBezTo>
                    <a:pt x="108" y="48"/>
                    <a:pt x="108" y="52"/>
                    <a:pt x="108" y="56"/>
                  </a:cubicBezTo>
                  <a:cubicBezTo>
                    <a:pt x="108" y="64"/>
                    <a:pt x="106" y="71"/>
                    <a:pt x="103" y="78"/>
                  </a:cubicBezTo>
                  <a:cubicBezTo>
                    <a:pt x="102" y="80"/>
                    <a:pt x="101" y="82"/>
                    <a:pt x="100" y="84"/>
                  </a:cubicBezTo>
                  <a:cubicBezTo>
                    <a:pt x="99" y="85"/>
                    <a:pt x="100" y="86"/>
                    <a:pt x="100" y="87"/>
                  </a:cubicBezTo>
                  <a:cubicBezTo>
                    <a:pt x="101" y="87"/>
                    <a:pt x="103" y="87"/>
                    <a:pt x="103" y="86"/>
                  </a:cubicBezTo>
                  <a:cubicBezTo>
                    <a:pt x="105" y="84"/>
                    <a:pt x="106" y="82"/>
                    <a:pt x="107" y="80"/>
                  </a:cubicBezTo>
                  <a:cubicBezTo>
                    <a:pt x="110" y="72"/>
                    <a:pt x="112" y="64"/>
                    <a:pt x="112" y="56"/>
                  </a:cubicBezTo>
                  <a:cubicBezTo>
                    <a:pt x="112" y="25"/>
                    <a:pt x="87" y="0"/>
                    <a:pt x="56" y="0"/>
                  </a:cubicBezTo>
                  <a:close/>
                  <a:moveTo>
                    <a:pt x="12" y="52"/>
                  </a:moveTo>
                  <a:cubicBezTo>
                    <a:pt x="13" y="53"/>
                    <a:pt x="12" y="55"/>
                    <a:pt x="12" y="56"/>
                  </a:cubicBezTo>
                  <a:cubicBezTo>
                    <a:pt x="11" y="63"/>
                    <a:pt x="11" y="67"/>
                    <a:pt x="13" y="69"/>
                  </a:cubicBezTo>
                  <a:cubicBezTo>
                    <a:pt x="14" y="70"/>
                    <a:pt x="15" y="71"/>
                    <a:pt x="17" y="70"/>
                  </a:cubicBezTo>
                  <a:cubicBezTo>
                    <a:pt x="25" y="68"/>
                    <a:pt x="33" y="59"/>
                    <a:pt x="32" y="48"/>
                  </a:cubicBezTo>
                  <a:cubicBezTo>
                    <a:pt x="32" y="47"/>
                    <a:pt x="32" y="45"/>
                    <a:pt x="33" y="44"/>
                  </a:cubicBezTo>
                  <a:cubicBezTo>
                    <a:pt x="35" y="43"/>
                    <a:pt x="39" y="45"/>
                    <a:pt x="41" y="47"/>
                  </a:cubicBezTo>
                  <a:cubicBezTo>
                    <a:pt x="43" y="49"/>
                    <a:pt x="45" y="50"/>
                    <a:pt x="36" y="61"/>
                  </a:cubicBezTo>
                  <a:cubicBezTo>
                    <a:pt x="35" y="63"/>
                    <a:pt x="34" y="68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44" y="75"/>
                    <a:pt x="47" y="77"/>
                    <a:pt x="41" y="90"/>
                  </a:cubicBezTo>
                  <a:cubicBezTo>
                    <a:pt x="37" y="95"/>
                    <a:pt x="39" y="100"/>
                    <a:pt x="48" y="107"/>
                  </a:cubicBezTo>
                  <a:cubicBezTo>
                    <a:pt x="23" y="104"/>
                    <a:pt x="4" y="82"/>
                    <a:pt x="4" y="56"/>
                  </a:cubicBezTo>
                  <a:cubicBezTo>
                    <a:pt x="4" y="55"/>
                    <a:pt x="4" y="53"/>
                    <a:pt x="4" y="52"/>
                  </a:cubicBezTo>
                  <a:cubicBezTo>
                    <a:pt x="8" y="52"/>
                    <a:pt x="11" y="52"/>
                    <a:pt x="12" y="52"/>
                  </a:cubicBezTo>
                  <a:close/>
                  <a:moveTo>
                    <a:pt x="89" y="44"/>
                  </a:moveTo>
                  <a:cubicBezTo>
                    <a:pt x="87" y="43"/>
                    <a:pt x="87" y="42"/>
                    <a:pt x="85" y="39"/>
                  </a:cubicBezTo>
                  <a:cubicBezTo>
                    <a:pt x="85" y="37"/>
                    <a:pt x="84" y="35"/>
                    <a:pt x="82" y="34"/>
                  </a:cubicBezTo>
                  <a:cubicBezTo>
                    <a:pt x="80" y="32"/>
                    <a:pt x="79" y="31"/>
                    <a:pt x="77" y="31"/>
                  </a:cubicBezTo>
                  <a:cubicBezTo>
                    <a:pt x="75" y="31"/>
                    <a:pt x="74" y="33"/>
                    <a:pt x="73" y="36"/>
                  </a:cubicBezTo>
                  <a:cubicBezTo>
                    <a:pt x="72" y="41"/>
                    <a:pt x="68" y="45"/>
                    <a:pt x="66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5" y="45"/>
                    <a:pt x="64" y="44"/>
                    <a:pt x="63" y="43"/>
                  </a:cubicBezTo>
                  <a:cubicBezTo>
                    <a:pt x="60" y="40"/>
                    <a:pt x="59" y="36"/>
                    <a:pt x="59" y="32"/>
                  </a:cubicBezTo>
                  <a:cubicBezTo>
                    <a:pt x="60" y="29"/>
                    <a:pt x="62" y="28"/>
                    <a:pt x="65" y="27"/>
                  </a:cubicBezTo>
                  <a:cubicBezTo>
                    <a:pt x="67" y="27"/>
                    <a:pt x="69" y="26"/>
                    <a:pt x="70" y="25"/>
                  </a:cubicBezTo>
                  <a:cubicBezTo>
                    <a:pt x="75" y="21"/>
                    <a:pt x="75" y="12"/>
                    <a:pt x="73" y="9"/>
                  </a:cubicBezTo>
                  <a:cubicBezTo>
                    <a:pt x="72" y="8"/>
                    <a:pt x="72" y="7"/>
                    <a:pt x="71" y="6"/>
                  </a:cubicBezTo>
                  <a:cubicBezTo>
                    <a:pt x="88" y="11"/>
                    <a:pt x="101" y="24"/>
                    <a:pt x="106" y="40"/>
                  </a:cubicBezTo>
                  <a:cubicBezTo>
                    <a:pt x="96" y="45"/>
                    <a:pt x="92" y="45"/>
                    <a:pt x="8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8269444C-32FC-486E-8901-F727E41A7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" y="3625"/>
              <a:ext cx="112" cy="119"/>
            </a:xfrm>
            <a:custGeom>
              <a:avLst/>
              <a:gdLst>
                <a:gd name="T0" fmla="*/ 11 w 16"/>
                <a:gd name="T1" fmla="*/ 0 h 17"/>
                <a:gd name="T2" fmla="*/ 10 w 16"/>
                <a:gd name="T3" fmla="*/ 0 h 17"/>
                <a:gd name="T4" fmla="*/ 0 w 16"/>
                <a:gd name="T5" fmla="*/ 10 h 17"/>
                <a:gd name="T6" fmla="*/ 6 w 16"/>
                <a:gd name="T7" fmla="*/ 16 h 17"/>
                <a:gd name="T8" fmla="*/ 8 w 16"/>
                <a:gd name="T9" fmla="*/ 17 h 17"/>
                <a:gd name="T10" fmla="*/ 12 w 16"/>
                <a:gd name="T11" fmla="*/ 14 h 17"/>
                <a:gd name="T12" fmla="*/ 13 w 16"/>
                <a:gd name="T13" fmla="*/ 13 h 17"/>
                <a:gd name="T14" fmla="*/ 13 w 16"/>
                <a:gd name="T15" fmla="*/ 1 h 17"/>
                <a:gd name="T16" fmla="*/ 11 w 16"/>
                <a:gd name="T17" fmla="*/ 0 h 17"/>
                <a:gd name="T18" fmla="*/ 10 w 16"/>
                <a:gd name="T19" fmla="*/ 11 h 17"/>
                <a:gd name="T20" fmla="*/ 9 w 16"/>
                <a:gd name="T21" fmla="*/ 12 h 17"/>
                <a:gd name="T22" fmla="*/ 7 w 16"/>
                <a:gd name="T23" fmla="*/ 13 h 17"/>
                <a:gd name="T24" fmla="*/ 4 w 16"/>
                <a:gd name="T25" fmla="*/ 10 h 17"/>
                <a:gd name="T26" fmla="*/ 10 w 16"/>
                <a:gd name="T27" fmla="*/ 5 h 17"/>
                <a:gd name="T28" fmla="*/ 10 w 16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7"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7" y="2"/>
                    <a:pt x="1" y="6"/>
                    <a:pt x="0" y="10"/>
                  </a:cubicBezTo>
                  <a:cubicBezTo>
                    <a:pt x="0" y="13"/>
                    <a:pt x="3" y="16"/>
                    <a:pt x="6" y="16"/>
                  </a:cubicBezTo>
                  <a:cubicBezTo>
                    <a:pt x="7" y="17"/>
                    <a:pt x="7" y="17"/>
                    <a:pt x="8" y="17"/>
                  </a:cubicBezTo>
                  <a:cubicBezTo>
                    <a:pt x="10" y="17"/>
                    <a:pt x="11" y="16"/>
                    <a:pt x="12" y="14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6" y="10"/>
                    <a:pt x="16" y="8"/>
                    <a:pt x="13" y="1"/>
                  </a:cubicBezTo>
                  <a:cubicBezTo>
                    <a:pt x="12" y="0"/>
                    <a:pt x="12" y="0"/>
                    <a:pt x="11" y="0"/>
                  </a:cubicBezTo>
                  <a:close/>
                  <a:moveTo>
                    <a:pt x="10" y="11"/>
                  </a:moveTo>
                  <a:cubicBezTo>
                    <a:pt x="10" y="11"/>
                    <a:pt x="9" y="12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ubicBezTo>
                    <a:pt x="6" y="12"/>
                    <a:pt x="4" y="11"/>
                    <a:pt x="4" y="10"/>
                  </a:cubicBezTo>
                  <a:cubicBezTo>
                    <a:pt x="4" y="9"/>
                    <a:pt x="7" y="7"/>
                    <a:pt x="10" y="5"/>
                  </a:cubicBezTo>
                  <a:cubicBezTo>
                    <a:pt x="12" y="9"/>
                    <a:pt x="11" y="9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DEFFE68D-623B-47C8-9BE4-31E017E320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" y="3394"/>
              <a:ext cx="246" cy="182"/>
            </a:xfrm>
            <a:custGeom>
              <a:avLst/>
              <a:gdLst>
                <a:gd name="T0" fmla="*/ 30 w 35"/>
                <a:gd name="T1" fmla="*/ 4 h 26"/>
                <a:gd name="T2" fmla="*/ 19 w 35"/>
                <a:gd name="T3" fmla="*/ 1 h 26"/>
                <a:gd name="T4" fmla="*/ 10 w 35"/>
                <a:gd name="T5" fmla="*/ 9 h 26"/>
                <a:gd name="T6" fmla="*/ 6 w 35"/>
                <a:gd name="T7" fmla="*/ 11 h 26"/>
                <a:gd name="T8" fmla="*/ 1 w 35"/>
                <a:gd name="T9" fmla="*/ 15 h 26"/>
                <a:gd name="T10" fmla="*/ 14 w 35"/>
                <a:gd name="T11" fmla="*/ 25 h 26"/>
                <a:gd name="T12" fmla="*/ 17 w 35"/>
                <a:gd name="T13" fmla="*/ 26 h 26"/>
                <a:gd name="T14" fmla="*/ 29 w 35"/>
                <a:gd name="T15" fmla="*/ 18 h 26"/>
                <a:gd name="T16" fmla="*/ 32 w 35"/>
                <a:gd name="T17" fmla="*/ 14 h 26"/>
                <a:gd name="T18" fmla="*/ 34 w 35"/>
                <a:gd name="T19" fmla="*/ 10 h 26"/>
                <a:gd name="T20" fmla="*/ 30 w 35"/>
                <a:gd name="T21" fmla="*/ 4 h 26"/>
                <a:gd name="T22" fmla="*/ 29 w 35"/>
                <a:gd name="T23" fmla="*/ 11 h 26"/>
                <a:gd name="T24" fmla="*/ 26 w 35"/>
                <a:gd name="T25" fmla="*/ 16 h 26"/>
                <a:gd name="T26" fmla="*/ 16 w 35"/>
                <a:gd name="T27" fmla="*/ 22 h 26"/>
                <a:gd name="T28" fmla="*/ 5 w 35"/>
                <a:gd name="T29" fmla="*/ 15 h 26"/>
                <a:gd name="T30" fmla="*/ 7 w 35"/>
                <a:gd name="T31" fmla="*/ 15 h 26"/>
                <a:gd name="T32" fmla="*/ 14 w 35"/>
                <a:gd name="T33" fmla="*/ 10 h 26"/>
                <a:gd name="T34" fmla="*/ 20 w 35"/>
                <a:gd name="T35" fmla="*/ 5 h 26"/>
                <a:gd name="T36" fmla="*/ 28 w 35"/>
                <a:gd name="T37" fmla="*/ 7 h 26"/>
                <a:gd name="T38" fmla="*/ 30 w 35"/>
                <a:gd name="T39" fmla="*/ 10 h 26"/>
                <a:gd name="T40" fmla="*/ 29 w 35"/>
                <a:gd name="T4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6">
                  <a:moveTo>
                    <a:pt x="30" y="4"/>
                  </a:moveTo>
                  <a:cubicBezTo>
                    <a:pt x="30" y="4"/>
                    <a:pt x="25" y="0"/>
                    <a:pt x="19" y="1"/>
                  </a:cubicBezTo>
                  <a:cubicBezTo>
                    <a:pt x="15" y="2"/>
                    <a:pt x="12" y="4"/>
                    <a:pt x="10" y="9"/>
                  </a:cubicBezTo>
                  <a:cubicBezTo>
                    <a:pt x="10" y="10"/>
                    <a:pt x="8" y="10"/>
                    <a:pt x="6" y="11"/>
                  </a:cubicBezTo>
                  <a:cubicBezTo>
                    <a:pt x="4" y="11"/>
                    <a:pt x="0" y="12"/>
                    <a:pt x="1" y="15"/>
                  </a:cubicBezTo>
                  <a:cubicBezTo>
                    <a:pt x="2" y="20"/>
                    <a:pt x="14" y="25"/>
                    <a:pt x="14" y="25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21" y="26"/>
                    <a:pt x="26" y="24"/>
                    <a:pt x="29" y="18"/>
                  </a:cubicBezTo>
                  <a:cubicBezTo>
                    <a:pt x="30" y="16"/>
                    <a:pt x="32" y="15"/>
                    <a:pt x="32" y="14"/>
                  </a:cubicBezTo>
                  <a:cubicBezTo>
                    <a:pt x="34" y="13"/>
                    <a:pt x="35" y="11"/>
                    <a:pt x="34" y="10"/>
                  </a:cubicBezTo>
                  <a:cubicBezTo>
                    <a:pt x="34" y="8"/>
                    <a:pt x="33" y="7"/>
                    <a:pt x="30" y="4"/>
                  </a:cubicBezTo>
                  <a:close/>
                  <a:moveTo>
                    <a:pt x="29" y="11"/>
                  </a:moveTo>
                  <a:cubicBezTo>
                    <a:pt x="28" y="12"/>
                    <a:pt x="27" y="14"/>
                    <a:pt x="26" y="16"/>
                  </a:cubicBezTo>
                  <a:cubicBezTo>
                    <a:pt x="22" y="23"/>
                    <a:pt x="17" y="22"/>
                    <a:pt x="16" y="22"/>
                  </a:cubicBezTo>
                  <a:cubicBezTo>
                    <a:pt x="12" y="20"/>
                    <a:pt x="7" y="17"/>
                    <a:pt x="5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9" y="14"/>
                    <a:pt x="13" y="13"/>
                    <a:pt x="14" y="10"/>
                  </a:cubicBezTo>
                  <a:cubicBezTo>
                    <a:pt x="15" y="7"/>
                    <a:pt x="17" y="5"/>
                    <a:pt x="20" y="5"/>
                  </a:cubicBezTo>
                  <a:cubicBezTo>
                    <a:pt x="23" y="4"/>
                    <a:pt x="28" y="7"/>
                    <a:pt x="28" y="7"/>
                  </a:cubicBezTo>
                  <a:cubicBezTo>
                    <a:pt x="30" y="9"/>
                    <a:pt x="30" y="10"/>
                    <a:pt x="30" y="10"/>
                  </a:cubicBezTo>
                  <a:cubicBezTo>
                    <a:pt x="30" y="10"/>
                    <a:pt x="30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DC0AE37-0AE4-4F14-864F-64CE5CBB462C}"/>
              </a:ext>
            </a:extLst>
          </p:cNvPr>
          <p:cNvSpPr txBox="1"/>
          <p:nvPr userDrawn="1"/>
        </p:nvSpPr>
        <p:spPr>
          <a:xfrm>
            <a:off x="1246112" y="6044545"/>
            <a:ext cx="3977089" cy="271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i="1">
                <a:solidFill>
                  <a:schemeClr val="bg2"/>
                </a:solidFill>
              </a:rPr>
              <a:t>Please consider our planet before printing</a:t>
            </a:r>
          </a:p>
          <a:p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15075B-31C7-4DD2-AFCD-BB9216EA8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6" y="772706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Thank you / Q&amp;A / discussion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AA9AA2-2909-4C32-A23D-9489A79F85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6" y="1162783"/>
            <a:ext cx="6891339" cy="2356128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Reiterate main topic, message or purpose of your presentation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FC878-A3A4-519C-E9BA-C25BE4F320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62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">
            <a:extLst>
              <a:ext uri="{FF2B5EF4-FFF2-40B4-BE49-F238E27FC236}">
                <a16:creationId xmlns:a16="http://schemas.microsoft.com/office/drawing/2014/main" id="{9F5C358C-8637-493B-B369-33FF39E4DD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this slide to design your own thank you slide, insert the image of your choice here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A35FAF2-878C-4995-B7B7-A95E3A147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3885757"/>
            <a:ext cx="4252912" cy="3514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Call to action here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7FE9191-BF3D-4CC7-9AF7-658457FEC8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6" y="772706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Thank you / Q&amp;A / discussion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E051EB7-D6BA-4A58-B664-509A51CACB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6" y="1162783"/>
            <a:ext cx="6891339" cy="2356128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Reiterate main topic, message or purpose of your presentation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07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ribbon"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10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34FAB-8EE1-3F44-AD12-BB61D2FC3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3CCCB-3AC2-BD9B-EC02-A075F2AC7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 flipV="1">
            <a:off x="2239782" y="1262706"/>
            <a:ext cx="9947190" cy="5595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BA2D5-9F6A-2140-B2F7-B40C3212BA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5116" y="6254476"/>
            <a:ext cx="1418400" cy="1272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3EDB-662F-4F9B-B963-A2016F03B4B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0699" y="1808163"/>
            <a:ext cx="10967413" cy="1551424"/>
          </a:xfrm>
        </p:spPr>
        <p:txBody>
          <a:bodyPr anchor="b" anchorCtr="0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E03889-2846-4536-97B3-13BCB5156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332" y="3940392"/>
            <a:ext cx="9043213" cy="271293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event name here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35FEE9E-E22B-4885-9E10-1FA46D5C13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860" y="4348817"/>
            <a:ext cx="9043213" cy="271293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F4E26D-CB04-D817-AFD3-434039F70E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82EF3B0F-4264-5643-AC3C-31400E9255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348" y="0"/>
            <a:ext cx="1217665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Insert your own image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265"/>
            <a:ext cx="9692421" cy="4562720"/>
          </a:xfrm>
        </p:spPr>
        <p:txBody>
          <a:bodyPr/>
          <a:lstStyle>
            <a:lvl1pPr indent="-180000">
              <a:defRPr/>
            </a:lvl1pPr>
            <a:lvl2pPr marL="270000" indent="-270000">
              <a:defRPr/>
            </a:lvl2pPr>
            <a:lvl3pPr marL="540000" indent="-270000">
              <a:defRPr/>
            </a:lvl3pPr>
            <a:lvl4pPr marL="810000" indent="-270000">
              <a:defRPr/>
            </a:lvl4pPr>
            <a:lvl5pPr marL="1080000" indent="-270000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D7231-8B58-BB40-B9F7-3B11D5EBF867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ECED2-9824-904C-A94D-CC669566B328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8D5720-2F1A-498A-9E9F-EFB4241AF1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265"/>
            <a:ext cx="9692421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40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D7231-8B58-BB40-B9F7-3B11D5EBF867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6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ECED2-9824-904C-A94D-CC669566B328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4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175846"/>
            <a:ext cx="9692420" cy="6682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793631"/>
            <a:ext cx="9692421" cy="45627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26B6F-E640-F95E-789A-AA987E6C63B4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rcRect/>
          <a:stretch/>
        </p:blipFill>
        <p:spPr>
          <a:xfrm>
            <a:off x="10713374" y="6400950"/>
            <a:ext cx="870531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20" r:id="rId2"/>
    <p:sldLayoutId id="2147483721" r:id="rId3"/>
    <p:sldLayoutId id="2147483776" r:id="rId4"/>
    <p:sldLayoutId id="2147483666" r:id="rId5"/>
    <p:sldLayoutId id="2147483693" r:id="rId6"/>
    <p:sldLayoutId id="2147483678" r:id="rId7"/>
    <p:sldLayoutId id="2147483779" r:id="rId8"/>
    <p:sldLayoutId id="2147483780" r:id="rId9"/>
    <p:sldLayoutId id="2147483716" r:id="rId10"/>
    <p:sldLayoutId id="2147483661" r:id="rId11"/>
    <p:sldLayoutId id="2147483748" r:id="rId12"/>
    <p:sldLayoutId id="2147483749" r:id="rId13"/>
    <p:sldLayoutId id="2147483729" r:id="rId14"/>
    <p:sldLayoutId id="2147483728" r:id="rId15"/>
    <p:sldLayoutId id="2147483746" r:id="rId16"/>
    <p:sldLayoutId id="2147483730" r:id="rId17"/>
    <p:sldLayoutId id="2147483731" r:id="rId18"/>
    <p:sldLayoutId id="2147483750" r:id="rId19"/>
    <p:sldLayoutId id="2147483669" r:id="rId20"/>
    <p:sldLayoutId id="2147483672" r:id="rId21"/>
    <p:sldLayoutId id="2147483717" r:id="rId22"/>
    <p:sldLayoutId id="2147483718" r:id="rId23"/>
    <p:sldLayoutId id="2147483786" r:id="rId24"/>
    <p:sldLayoutId id="2147483787" r:id="rId25"/>
    <p:sldLayoutId id="2147483697" r:id="rId26"/>
    <p:sldLayoutId id="2147483698" r:id="rId27"/>
    <p:sldLayoutId id="2147483714" r:id="rId28"/>
    <p:sldLayoutId id="2147483704" r:id="rId29"/>
    <p:sldLayoutId id="2147483777" r:id="rId30"/>
    <p:sldLayoutId id="2147483778" r:id="rId31"/>
    <p:sldLayoutId id="2147483785" r:id="rId32"/>
    <p:sldLayoutId id="2147483793" r:id="rId33"/>
    <p:sldLayoutId id="2147483791" r:id="rId34"/>
    <p:sldLayoutId id="2147483792" r:id="rId35"/>
    <p:sldLayoutId id="2147483712" r:id="rId36"/>
    <p:sldLayoutId id="2147483706" r:id="rId37"/>
    <p:sldLayoutId id="2147483707" r:id="rId38"/>
    <p:sldLayoutId id="2147483711" r:id="rId39"/>
    <p:sldLayoutId id="2147483733" r:id="rId40"/>
    <p:sldLayoutId id="2147483734" r:id="rId41"/>
    <p:sldLayoutId id="2147483782" r:id="rId42"/>
    <p:sldLayoutId id="2147483794" r:id="rId43"/>
    <p:sldLayoutId id="2147483783" r:id="rId44"/>
    <p:sldLayoutId id="2147483735" r:id="rId45"/>
    <p:sldLayoutId id="2147483736" r:id="rId46"/>
    <p:sldLayoutId id="2147483737" r:id="rId47"/>
    <p:sldLayoutId id="2147483688" r:id="rId48"/>
    <p:sldLayoutId id="2147483775" r:id="rId49"/>
    <p:sldLayoutId id="2147483740" r:id="rId50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1651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72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39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EACA63-4767-A515-495C-8A6D9C1643DC}"/>
              </a:ext>
            </a:extLst>
          </p:cNvPr>
          <p:cNvSpPr txBox="1">
            <a:spLocks/>
          </p:cNvSpPr>
          <p:nvPr/>
        </p:nvSpPr>
        <p:spPr>
          <a:xfrm>
            <a:off x="623888" y="1020933"/>
            <a:ext cx="8921268" cy="38085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51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GB" sz="4000" b="0" dirty="0"/>
            </a:br>
            <a:endParaRPr lang="en-GB" sz="4000" b="0" dirty="0"/>
          </a:p>
          <a:p>
            <a:pPr algn="ctr"/>
            <a:r>
              <a:rPr lang="en-GB" sz="4000" dirty="0"/>
              <a:t>Coupa Supplier Portal (CSP) Training –​</a:t>
            </a:r>
          </a:p>
          <a:p>
            <a:pPr algn="ctr"/>
            <a:r>
              <a:rPr lang="en-GB" sz="4000" dirty="0"/>
              <a:t>Hosting Your Catalogue​</a:t>
            </a:r>
            <a:endParaRPr lang="en-US" dirty="0"/>
          </a:p>
        </p:txBody>
      </p:sp>
      <p:pic>
        <p:nvPicPr>
          <p:cNvPr id="10" name="Picture 2" descr="Zoom&amp;#39;s Teams App Expands Video Functionality in Microsoft Environments -  Zoom Blog">
            <a:extLst>
              <a:ext uri="{FF2B5EF4-FFF2-40B4-BE49-F238E27FC236}">
                <a16:creationId xmlns:a16="http://schemas.microsoft.com/office/drawing/2014/main" id="{28510D19-3D0B-9D9C-6672-038BCA916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9" t="38066" r="19678" b="35038"/>
          <a:stretch/>
        </p:blipFill>
        <p:spPr bwMode="auto">
          <a:xfrm>
            <a:off x="555801" y="1567681"/>
            <a:ext cx="1302527" cy="10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F79367A-15FD-6763-25C0-CDB831750839}"/>
              </a:ext>
            </a:extLst>
          </p:cNvPr>
          <p:cNvSpPr txBox="1">
            <a:spLocks/>
          </p:cNvSpPr>
          <p:nvPr/>
        </p:nvSpPr>
        <p:spPr>
          <a:xfrm>
            <a:off x="623887" y="6499060"/>
            <a:ext cx="9043213" cy="271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51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FINANCE IS OPEN</a:t>
            </a:r>
          </a:p>
        </p:txBody>
      </p:sp>
    </p:spTree>
    <p:extLst>
      <p:ext uri="{BB962C8B-B14F-4D97-AF65-F5344CB8AC3E}">
        <p14:creationId xmlns:p14="http://schemas.microsoft.com/office/powerpoint/2010/main" val="19076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CSP Hosted Catalogue – Creating Catalogue Items​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4" y="1243029"/>
            <a:ext cx="2121073" cy="2371674"/>
          </a:xfrm>
        </p:spPr>
        <p:txBody>
          <a:bodyPr/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48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Creating Catalogue Items [1/5]​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155571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1: Creating a Catalogue [1/2]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create a catalogue for Finastra users, login to your CSP account.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CSP Homepage, 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“Catalogues”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menu.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“Finastra”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 the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“Select Customer”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drop-down list.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“Create”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GB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26E2700-4B34-8771-5B98-2AD0EBFC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28" y="3020396"/>
            <a:ext cx="871537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66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Creating Catalogue Items [2/5]​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211341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1: Creating a Catalogue [2/2]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will be directed to the catalogue creation page to input key information to create the catalogue: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Catalogue Name: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name of the catalogue.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Start Date: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date when the catalogue should start being purchasable in Coupa.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End Date: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date when the catalogue should expire in Coupa.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Currency: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default currency of the item price.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71DC6F7-9209-0293-661D-09360D25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57" y="3292207"/>
            <a:ext cx="56007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8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Creating Catalogue Items [3/5]​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283250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 2: Uploading Items to a Catalogue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same catalogue creation page, scroll down to the “Items Included in Catalogue” section: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“Load from file”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“Download”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select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“CSV for Excel”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drop down.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Complete the CSV file with your catalogue item details – </a:t>
            </a:r>
            <a:r>
              <a:rPr lang="en-GB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detailed instruction on populating this file can be found on Pages 14 &amp; 15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complete, 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“Choose file”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in the pop-up window, select the completed CSV file and 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“Open”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“Start Upload”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upload the file.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E193452-A2C7-01B2-1E0E-FF773129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2" y="4702590"/>
            <a:ext cx="48482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9A215D2-EE23-032B-414E-AA09E95B14A6}"/>
              </a:ext>
            </a:extLst>
          </p:cNvPr>
          <p:cNvSpPr/>
          <p:nvPr/>
        </p:nvSpPr>
        <p:spPr>
          <a:xfrm rot="16200000">
            <a:off x="5453556" y="4947382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8F7F302C-A95A-95D4-5364-975B6721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59" y="4169188"/>
            <a:ext cx="52863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386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Creating Catalogue Items [4/5]​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524767"/>
            <a:ext cx="10462851" cy="116350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Key Instruction on CSV File Population [1/2]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CSV file referred to on the previous page, Finastra has provided a mock example to support your catalogue item creation.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 screenshot of the file is provided below: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C83B9B8-9DEC-725E-8834-E2A26FE6B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70" y="2514600"/>
            <a:ext cx="7467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37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Creating Catalogue Items [5/5]​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64574" y="1817730"/>
            <a:ext cx="10462851" cy="39616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Key Instruction on CSV File Population [2/2]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Mandatory fields (required by Coupa):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Supplier Part Number: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unique number per supplier item.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Name: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short name of the item.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Description: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long description of the item.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Price: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price of the item (excluding taxes and shipping charges).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Currency: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item price currency.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UOM code: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the Unit of Measure of the item, e.g. EA – this will be provided by Finastra.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Active: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input “Yes” to allow the item to be purchasable, once approved by Finastra.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UNSPSC code: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the United Nations Standard Products and Services Code of the item.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Finastra required field (optional by Coupa):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Image URL: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valid and publicly accessible URL where the product image can be downloaded from.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21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CSP Hosted Catalogue – Updating Item Details​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4" y="1243029"/>
            <a:ext cx="2121073" cy="2371674"/>
          </a:xfrm>
        </p:spPr>
        <p:txBody>
          <a:bodyPr/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3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Updating Item Details​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448183"/>
            <a:ext cx="10462851" cy="39616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lnSpc>
                <a:spcPct val="150000"/>
              </a:lnSpc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Items Changed section provides information on the changes that you have made to your catalogue: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Price Increase: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number of items in the catalogue that have increased in price.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Price Decrease: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number of items in the catalogue that have decreased in price.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Rejected Items: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number of items Finastra has rejected to publish and use in Coupa.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Other Fields Updated: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number of items with modified elements, other than a change in price.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Items: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number of newly added items to be included in the catalogue.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Deactivated Items: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number of items which are no longer purchasable for Finastra users in Coupa.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069A62F-9243-BE9D-2D91-38289D29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32" y="4038600"/>
            <a:ext cx="60007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250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CSP Hosted Catalogue – Approval​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4" y="1243029"/>
            <a:ext cx="2121073" cy="2371674"/>
          </a:xfrm>
        </p:spPr>
        <p:txBody>
          <a:bodyPr/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813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Approval [1/2]​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39616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After submitting catalogue items for approval: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will see the status as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“Pending Approval”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view the approval chain, click into the item.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withdraw that item, use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“Withdraw”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button below the approval chain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Whilst a catalogue item is pending approval, you can also add and send comments directly to Finastra:​</a:t>
            </a: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A2977DE-8621-3CF5-D728-0D34AD01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95" y="2636067"/>
            <a:ext cx="55816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ED5C170-7F89-5C15-FE9F-8E3C7636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20" y="4686253"/>
            <a:ext cx="58674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5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024BEE-4541-BE4C-850A-EC5FB803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5846"/>
            <a:ext cx="9692420" cy="668216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D037C-9FB8-1A4D-9C5D-768219589431}"/>
              </a:ext>
            </a:extLst>
          </p:cNvPr>
          <p:cNvSpPr/>
          <p:nvPr/>
        </p:nvSpPr>
        <p:spPr>
          <a:xfrm>
            <a:off x="644907" y="1808163"/>
            <a:ext cx="822742" cy="8227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06249-CE33-6E49-87F9-F1EFA5B26EF9}"/>
              </a:ext>
            </a:extLst>
          </p:cNvPr>
          <p:cNvSpPr/>
          <p:nvPr/>
        </p:nvSpPr>
        <p:spPr>
          <a:xfrm>
            <a:off x="644907" y="2909091"/>
            <a:ext cx="822742" cy="82274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901E51-0702-474E-B84A-88C66C6E2D95}"/>
              </a:ext>
            </a:extLst>
          </p:cNvPr>
          <p:cNvSpPr/>
          <p:nvPr/>
        </p:nvSpPr>
        <p:spPr>
          <a:xfrm>
            <a:off x="644907" y="4010019"/>
            <a:ext cx="822742" cy="82274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69F685-C0D5-CE40-AC2E-62766448E155}"/>
              </a:ext>
            </a:extLst>
          </p:cNvPr>
          <p:cNvSpPr/>
          <p:nvPr/>
        </p:nvSpPr>
        <p:spPr>
          <a:xfrm>
            <a:off x="6214471" y="1808163"/>
            <a:ext cx="822742" cy="8227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4082F-82B4-EB4C-AB8E-9867FF73BBFE}"/>
              </a:ext>
            </a:extLst>
          </p:cNvPr>
          <p:cNvSpPr/>
          <p:nvPr/>
        </p:nvSpPr>
        <p:spPr>
          <a:xfrm>
            <a:off x="6214471" y="2909091"/>
            <a:ext cx="822742" cy="82274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DA5AA33-6358-AE46-90E2-561E6409F6AF}"/>
              </a:ext>
            </a:extLst>
          </p:cNvPr>
          <p:cNvSpPr txBox="1">
            <a:spLocks/>
          </p:cNvSpPr>
          <p:nvPr/>
        </p:nvSpPr>
        <p:spPr>
          <a:xfrm>
            <a:off x="1746722" y="2786668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CSP Hosted Catalogue – Introduction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8EB7C86C-E314-8847-8256-75991646FE46}"/>
              </a:ext>
            </a:extLst>
          </p:cNvPr>
          <p:cNvSpPr txBox="1">
            <a:spLocks/>
          </p:cNvSpPr>
          <p:nvPr/>
        </p:nvSpPr>
        <p:spPr>
          <a:xfrm>
            <a:off x="1746722" y="3897873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r>
              <a:rPr lang="en-US" b="1" dirty="0"/>
              <a:t>CSP Hosted Catalogue – Creating Catalogue Items​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48450B-CA45-E249-812B-D44530F3DEBC}"/>
              </a:ext>
            </a:extLst>
          </p:cNvPr>
          <p:cNvSpPr txBox="1">
            <a:spLocks/>
          </p:cNvSpPr>
          <p:nvPr/>
        </p:nvSpPr>
        <p:spPr>
          <a:xfrm>
            <a:off x="7316286" y="1742391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CSP Hosted Catalogue – Updating Item Details​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B79155C-BD91-7A42-B2F2-27D7A686697E}"/>
              </a:ext>
            </a:extLst>
          </p:cNvPr>
          <p:cNvSpPr txBox="1">
            <a:spLocks/>
          </p:cNvSpPr>
          <p:nvPr/>
        </p:nvSpPr>
        <p:spPr>
          <a:xfrm>
            <a:off x="7316286" y="2786668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CSP Hosted Catalogue – Approval​</a:t>
            </a:r>
          </a:p>
          <a:p>
            <a:pPr>
              <a:lnSpc>
                <a:spcPts val="720"/>
              </a:lnSpc>
            </a:pPr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5C75D636-DCCB-42F0-B75D-34B2190FB529}"/>
              </a:ext>
            </a:extLst>
          </p:cNvPr>
          <p:cNvSpPr txBox="1">
            <a:spLocks/>
          </p:cNvSpPr>
          <p:nvPr/>
        </p:nvSpPr>
        <p:spPr>
          <a:xfrm>
            <a:off x="1746722" y="1848923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CSP Registration</a:t>
            </a:r>
          </a:p>
        </p:txBody>
      </p:sp>
    </p:spTree>
    <p:extLst>
      <p:ext uri="{BB962C8B-B14F-4D97-AF65-F5344CB8AC3E}">
        <p14:creationId xmlns:p14="http://schemas.microsoft.com/office/powerpoint/2010/main" val="30265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Approval [2/2]​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39616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the catalogue is approved by Finastra approver(s):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will see the status changed to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“Accepted by Customer”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D5E46FF-AD01-CCD1-9139-0CA4D54C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91" y="2469657"/>
            <a:ext cx="8839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47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675" y="909909"/>
            <a:ext cx="11288549" cy="2371674"/>
          </a:xfrm>
        </p:spPr>
        <p:txBody>
          <a:bodyPr/>
          <a:lstStyle/>
          <a:p>
            <a:pPr algn="l"/>
            <a:r>
              <a:rPr lang="en-GB" sz="5000"/>
              <a:t>Thank you! </a:t>
            </a:r>
            <a:br>
              <a:rPr lang="en-GB" sz="8800"/>
            </a:br>
            <a:br>
              <a:rPr lang="en-GB" sz="8800"/>
            </a:br>
            <a:r>
              <a:rPr lang="en-GB" sz="8800"/>
              <a:t>FINANCE IS OPEN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2ADD70-B4C7-A028-AD90-BB99A6EE957A}"/>
              </a:ext>
            </a:extLst>
          </p:cNvPr>
          <p:cNvSpPr txBox="1">
            <a:spLocks/>
          </p:cNvSpPr>
          <p:nvPr/>
        </p:nvSpPr>
        <p:spPr>
          <a:xfrm>
            <a:off x="633110" y="4719847"/>
            <a:ext cx="5559042" cy="6339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600" i="1">
                <a:solidFill>
                  <a:schemeClr val="bg1"/>
                </a:solidFill>
              </a:rPr>
              <a:t>Finastra unlocks innovation across the world </a:t>
            </a:r>
            <a:br>
              <a:rPr lang="en-PH" sz="1600" i="1">
                <a:solidFill>
                  <a:schemeClr val="bg1"/>
                </a:solidFill>
              </a:rPr>
            </a:br>
            <a:r>
              <a:rPr lang="en-PH" sz="1600" i="1">
                <a:solidFill>
                  <a:schemeClr val="bg1"/>
                </a:solidFill>
              </a:rPr>
              <a:t>of financial services, through our trusted </a:t>
            </a:r>
            <a:br>
              <a:rPr lang="en-PH" sz="1600" i="1">
                <a:solidFill>
                  <a:schemeClr val="bg1"/>
                </a:solidFill>
              </a:rPr>
            </a:br>
            <a:r>
              <a:rPr lang="en-PH" sz="1600" i="1">
                <a:solidFill>
                  <a:schemeClr val="bg1"/>
                </a:solidFill>
              </a:rPr>
              <a:t>software and open platform.</a:t>
            </a:r>
            <a:endParaRPr lang="en-US" sz="11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2670472"/>
            <a:ext cx="6576053" cy="1009650"/>
          </a:xfrm>
        </p:spPr>
        <p:txBody>
          <a:bodyPr/>
          <a:lstStyle/>
          <a:p>
            <a:r>
              <a:rPr lang="en-GB" sz="4800" dirty="0"/>
              <a:t>CSP Registration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248" y="1704668"/>
            <a:ext cx="2121073" cy="2371674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11332" y="1305489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Registration </a:t>
            </a:r>
            <a:r>
              <a:rPr lang="en-GB" dirty="0">
                <a:solidFill>
                  <a:schemeClr val="bg1"/>
                </a:solidFill>
              </a:rPr>
              <a:t>[1/3]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6" y="1942083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Coupa Supplier Portal Registration:</a:t>
            </a:r>
            <a:endParaRPr lang="en-US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You will receive a Coupa Supplier Portal (CSP) invite from Finastra via email.</a:t>
            </a: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377100"/>
            <a:endParaRPr lang="en-GB" dirty="0">
              <a:solidFill>
                <a:schemeClr val="bg1"/>
              </a:solidFill>
              <a:cs typeface="Arial"/>
            </a:endParaRPr>
          </a:p>
          <a:p>
            <a:r>
              <a:rPr lang="en-GB" u="sng" dirty="0">
                <a:solidFill>
                  <a:schemeClr val="bg1"/>
                </a:solidFill>
                <a:cs typeface="Calibri" panose="020F0502020204030204" pitchFamily="34" charset="0"/>
              </a:rPr>
              <a:t>If you are a new Coupa user [1/2]:</a:t>
            </a: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Click </a:t>
            </a:r>
            <a:r>
              <a:rPr lang="en-GB" b="1" dirty="0">
                <a:solidFill>
                  <a:schemeClr val="bg1"/>
                </a:solidFill>
                <a:cs typeface="Calibri" panose="020F0502020204030204" pitchFamily="34" charset="0"/>
              </a:rPr>
              <a:t>“Join Coupa Supplier Portal” </a:t>
            </a: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in your email. </a:t>
            </a:r>
          </a:p>
          <a:p>
            <a:pPr marL="7200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After being directed to the CSP website, input the required credentials to complete your CSP registration.</a:t>
            </a: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5442EE9-52AF-D7B7-DF3B-55D0BD96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31" y="3971776"/>
            <a:ext cx="6131750" cy="26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9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11332" y="1305489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Registration </a:t>
            </a:r>
            <a:r>
              <a:rPr lang="en-GB" dirty="0">
                <a:solidFill>
                  <a:schemeClr val="bg1"/>
                </a:solidFill>
              </a:rPr>
              <a:t>[2/3]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6" y="1942083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are a new Coupa user [2/2]: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Input your “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Business name”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create a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“Password”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As a new Coupa user, you will also be asked to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“accept the Privacy Policy and the Terms of Use”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please access via the hyperlinks and read and confirm accordingly.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“Create an Account”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which will direct you to a new page for email verification.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Input the verification code you will have received via email, and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“Next”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access the Coupa Supplier Portal.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79CFFA-EE79-9173-0EF0-42EC6AAB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86" y="3524435"/>
            <a:ext cx="21240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99EB853E-12D4-352D-8188-3C8F8FA2AB73}"/>
              </a:ext>
            </a:extLst>
          </p:cNvPr>
          <p:cNvSpPr/>
          <p:nvPr/>
        </p:nvSpPr>
        <p:spPr>
          <a:xfrm rot="16200000">
            <a:off x="4769976" y="4744416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6BB44CE-B4A3-F71C-5F2B-DAB1C995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35" y="3689997"/>
            <a:ext cx="51625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5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11332" y="1305489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Registration </a:t>
            </a:r>
            <a:r>
              <a:rPr lang="en-GB" dirty="0">
                <a:solidFill>
                  <a:schemeClr val="bg1"/>
                </a:solidFill>
              </a:rPr>
              <a:t>[3/3]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6" y="1942083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already have an account: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“Login”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navigate to the Login page.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Input your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“Email”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“Password”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“Login”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access the Coupa Supplier Portal.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9EB853E-12D4-352D-8188-3C8F8FA2AB73}"/>
              </a:ext>
            </a:extLst>
          </p:cNvPr>
          <p:cNvSpPr/>
          <p:nvPr/>
        </p:nvSpPr>
        <p:spPr>
          <a:xfrm rot="16200000">
            <a:off x="5537185" y="4260427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B219CF-EDF7-F064-7167-69FE5BFA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7" y="2837951"/>
            <a:ext cx="4695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460B01F-AA78-8910-D55D-513091CF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29" y="2973647"/>
            <a:ext cx="44291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E03E9-B2EF-3E62-9E0A-94AA6C9295AB}"/>
              </a:ext>
            </a:extLst>
          </p:cNvPr>
          <p:cNvSpPr txBox="1"/>
          <p:nvPr/>
        </p:nvSpPr>
        <p:spPr>
          <a:xfrm>
            <a:off x="2453560" y="6124357"/>
            <a:ext cx="85281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refer to </a:t>
            </a:r>
            <a:r>
              <a:rPr lang="en-US" sz="1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1. Setting Up CSP Account 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you need any further information on how to register your CSP account.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9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GB" sz="4800" dirty="0"/>
              <a:t>CSP Hosted Catalogue – Introduction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4" y="1243029"/>
            <a:ext cx="2121073" cy="2371674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4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Introduction [1/2]​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4" y="1729019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What is a CSP Hosted Catalogue?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As a Finastra supplier, you can submit catalogues via the Coupa Supplier Portal (CSP). Once submitted, the items will go through the Finastra approval chain for catalogue validation.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hosted catalogues are approved and loaded onto Coupa, Finastra users can search for and add items directly into their basket in Coupa.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will have visibility and control of the catalogues that are available to Finastra users – for instance, you can submit price changes for approval directly through the CSP.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 example has been provided below of a Finastra user’s view of a purchasable catalogue in Coupa</a:t>
            </a:r>
            <a:r>
              <a:rPr lang="en-GB" sz="1800" b="0" i="0" u="none" strike="noStrike" dirty="0">
                <a:solidFill>
                  <a:srgbClr val="00338D"/>
                </a:solidFill>
                <a:effectLst/>
                <a:latin typeface="Arial" panose="020B0604020202020204" pitchFamily="34" charset="0"/>
              </a:rPr>
              <a:t>:</a:t>
            </a: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F2C969A-50F5-5298-88FA-387B6FCA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45" y="3924300"/>
            <a:ext cx="36385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6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10760963" cy="7674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CSP Hosted Catalogue – Introduction [2/2]​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49644" y="1729019"/>
            <a:ext cx="10462851" cy="23635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Hosting catalogues in the Coupa Supplier Portal (CSP) offers you the potential for increased sales, improved operational efficiency, better customer relationships, and access to important data.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 hosting your catalogues on the CSP: 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Your products will be readily available to buyers at Finastra, following a simplified purchasing process.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will have visibility and control over product details, such as pricing and availability, reducing the likelihood of having outdated or incorrect item information.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can make real-time catalogue updates, ensuring a smooth customer experience and avoiding the potential of error and delays.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can analyse sales trends, monitor customer preferences, and identify opportunities for improvement based on the data available.</a:t>
            </a:r>
            <a:endParaRPr lang="en-GB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GB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228025"/>
      </p:ext>
    </p:extLst>
  </p:cSld>
  <p:clrMapOvr>
    <a:masterClrMapping/>
  </p:clrMapOvr>
</p:sld>
</file>

<file path=ppt/theme/theme1.xml><?xml version="1.0" encoding="utf-8"?>
<a:theme xmlns:a="http://schemas.openxmlformats.org/drawingml/2006/main" name="Finastra - Template Advanced">
  <a:themeElements>
    <a:clrScheme name="Finastra">
      <a:dk1>
        <a:srgbClr val="414141"/>
      </a:dk1>
      <a:lt1>
        <a:srgbClr val="FFFFFF"/>
      </a:lt1>
      <a:dk2>
        <a:srgbClr val="414141"/>
      </a:dk2>
      <a:lt2>
        <a:srgbClr val="FFFFFF"/>
      </a:lt2>
      <a:accent1>
        <a:srgbClr val="C137A2"/>
      </a:accent1>
      <a:accent2>
        <a:srgbClr val="694ED6"/>
      </a:accent2>
      <a:accent3>
        <a:srgbClr val="44B978"/>
      </a:accent3>
      <a:accent4>
        <a:srgbClr val="009CBD"/>
      </a:accent4>
      <a:accent5>
        <a:srgbClr val="FED100"/>
      </a:accent5>
      <a:accent6>
        <a:srgbClr val="F04E98"/>
      </a:accent6>
      <a:hlink>
        <a:srgbClr val="C137A2"/>
      </a:hlink>
      <a:folHlink>
        <a:srgbClr val="694ED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Finastra PPT_Template - Full-2024" id="{0A1F9CF3-AEFE-F348-85FA-79C4A5D2C686}" vid="{4EA899F8-959A-074C-9150-AD4B081971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74ABE93D5254B8EBF6CCEF838788D" ma:contentTypeVersion="16" ma:contentTypeDescription="Create a new document." ma:contentTypeScope="" ma:versionID="7119ecba4f2028bb5f89f2944d19dba6">
  <xsd:schema xmlns:xsd="http://www.w3.org/2001/XMLSchema" xmlns:xs="http://www.w3.org/2001/XMLSchema" xmlns:p="http://schemas.microsoft.com/office/2006/metadata/properties" xmlns:ns1="http://schemas.microsoft.com/sharepoint/v3" xmlns:ns2="591b3c67-f204-4ae6-a4ad-3f12f3179258" xmlns:ns3="a9e1f9a5-8354-4002-8c79-ab509ab23408" targetNamespace="http://schemas.microsoft.com/office/2006/metadata/properties" ma:root="true" ma:fieldsID="e3c7fbbc5fb4600977e3059b6eef727b" ns1:_="" ns2:_="" ns3:_="">
    <xsd:import namespace="http://schemas.microsoft.com/sharepoint/v3"/>
    <xsd:import namespace="591b3c67-f204-4ae6-a4ad-3f12f3179258"/>
    <xsd:import namespace="a9e1f9a5-8354-4002-8c79-ab509ab23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b3c67-f204-4ae6-a4ad-3f12f3179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0705ac0-1e79-452f-b194-7478378dce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1f9a5-8354-4002-8c79-ab509ab234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161fabc-dfb4-4e08-86c7-f98b5d50d28b}" ma:internalName="TaxCatchAll" ma:showField="CatchAllData" ma:web="a9e1f9a5-8354-4002-8c79-ab509ab234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Properties xmlns="http://schemas.microsoft.com/sharepoint/v3" xsi:nil="true"/>
    <_ip_UnifiedCompliancePolicyUIAction xmlns="http://schemas.microsoft.com/sharepoint/v3" xsi:nil="true"/>
    <lcf76f155ced4ddcb4097134ff3c332f xmlns="591b3c67-f204-4ae6-a4ad-3f12f3179258">
      <Terms xmlns="http://schemas.microsoft.com/office/infopath/2007/PartnerControls"/>
    </lcf76f155ced4ddcb4097134ff3c332f>
    <TaxCatchAll xmlns="a9e1f9a5-8354-4002-8c79-ab509ab234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96A9C-341F-4E13-AC8D-10E624BD04EF}">
  <ds:schemaRefs>
    <ds:schemaRef ds:uri="591b3c67-f204-4ae6-a4ad-3f12f3179258"/>
    <ds:schemaRef ds:uri="a9e1f9a5-8354-4002-8c79-ab509ab234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221389-7B1D-4615-8CFB-80BDB3089C37}">
  <ds:schemaRefs>
    <ds:schemaRef ds:uri="http://www.w3.org/XML/1998/namespace"/>
    <ds:schemaRef ds:uri="http://purl.org/dc/elements/1.1/"/>
    <ds:schemaRef ds:uri="http://purl.org/dc/terms/"/>
    <ds:schemaRef ds:uri="a9e1f9a5-8354-4002-8c79-ab509ab23408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591b3c67-f204-4ae6-a4ad-3f12f3179258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6161FDB-398F-42F0-B2D7-A3A8BF18C87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b9b90da-3fe1-457a-b340-f1b67e1024fb}" enabled="0" method="" siteId="{0b9b90da-3fe1-457a-b340-f1b67e1024f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Master_Finastra PPT_Template - Full-2024</Template>
  <TotalTime>60</TotalTime>
  <Words>1372</Words>
  <Application>Microsoft Office PowerPoint</Application>
  <PresentationFormat>Widescreen</PresentationFormat>
  <Paragraphs>274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Segoe UI</vt:lpstr>
      <vt:lpstr>Finastra - Template Advanced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Finastra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Raduc, Dana</dc:creator>
  <cp:lastModifiedBy>Gonzalez Vega, Ingrid</cp:lastModifiedBy>
  <cp:revision>3</cp:revision>
  <cp:lastPrinted>2017-06-06T14:07:14Z</cp:lastPrinted>
  <dcterms:created xsi:type="dcterms:W3CDTF">2024-04-03T17:45:01Z</dcterms:created>
  <dcterms:modified xsi:type="dcterms:W3CDTF">2024-10-10T02:12:08Z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0x010100C9F74ABE93D5254B8EBF6CCEF838788D</vt:lpwstr>
  </property>
  <property fmtid="{D5CDD505-2E9C-101B-9397-08002B2CF9AE}" pid="3" name="MediaServiceImageTags">
    <vt:lpwstr/>
  </property>
</Properties>
</file>