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551" r:id="rId5"/>
    <p:sldId id="406" r:id="rId6"/>
    <p:sldId id="533" r:id="rId7"/>
    <p:sldId id="552" r:id="rId8"/>
    <p:sldId id="575" r:id="rId9"/>
    <p:sldId id="576" r:id="rId10"/>
    <p:sldId id="577" r:id="rId11"/>
    <p:sldId id="578" r:id="rId12"/>
    <p:sldId id="579" r:id="rId13"/>
    <p:sldId id="580" r:id="rId14"/>
    <p:sldId id="561" r:id="rId15"/>
    <p:sldId id="581" r:id="rId16"/>
    <p:sldId id="582" r:id="rId17"/>
    <p:sldId id="583" r:id="rId18"/>
    <p:sldId id="584" r:id="rId19"/>
    <p:sldId id="585" r:id="rId20"/>
    <p:sldId id="586" r:id="rId21"/>
    <p:sldId id="587" r:id="rId22"/>
    <p:sldId id="564" r:id="rId23"/>
    <p:sldId id="565" r:id="rId24"/>
    <p:sldId id="588" r:id="rId25"/>
    <p:sldId id="570" r:id="rId26"/>
    <p:sldId id="571" r:id="rId27"/>
    <p:sldId id="589" r:id="rId28"/>
    <p:sldId id="590" r:id="rId29"/>
    <p:sldId id="591" r:id="rId30"/>
    <p:sldId id="592" r:id="rId31"/>
    <p:sldId id="572" r:id="rId32"/>
    <p:sldId id="573" r:id="rId33"/>
    <p:sldId id="593" r:id="rId34"/>
    <p:sldId id="594" r:id="rId35"/>
    <p:sldId id="55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27AB2602-AB8B-4976-8316-EFBC64AA39E7}">
          <p14:sldIdLst>
            <p14:sldId id="551"/>
          </p14:sldIdLst>
        </p14:section>
        <p14:section name="AGENDA/CONTENTS" id="{77ECCECF-6106-4D84-80AE-C3A1C225753C}">
          <p14:sldIdLst>
            <p14:sldId id="406"/>
            <p14:sldId id="533"/>
            <p14:sldId id="552"/>
            <p14:sldId id="575"/>
            <p14:sldId id="576"/>
            <p14:sldId id="577"/>
            <p14:sldId id="578"/>
            <p14:sldId id="579"/>
            <p14:sldId id="580"/>
            <p14:sldId id="561"/>
            <p14:sldId id="581"/>
            <p14:sldId id="582"/>
            <p14:sldId id="583"/>
            <p14:sldId id="584"/>
            <p14:sldId id="585"/>
            <p14:sldId id="586"/>
            <p14:sldId id="587"/>
            <p14:sldId id="564"/>
            <p14:sldId id="565"/>
            <p14:sldId id="588"/>
            <p14:sldId id="570"/>
            <p14:sldId id="571"/>
            <p14:sldId id="589"/>
            <p14:sldId id="590"/>
            <p14:sldId id="591"/>
            <p14:sldId id="592"/>
            <p14:sldId id="572"/>
            <p14:sldId id="573"/>
            <p14:sldId id="593"/>
            <p14:sldId id="594"/>
          </p14:sldIdLst>
        </p14:section>
        <p14:section name="CONTENT" id="{6A858090-5B1F-49BF-8509-805C118E896E}">
          <p14:sldIdLst>
            <p14:sldId id="550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2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, Jake" initials="HJ" lastIdx="1" clrIdx="0">
    <p:extLst>
      <p:ext uri="{19B8F6BF-5375-455C-9EA6-DF929625EA0E}">
        <p15:presenceInfo xmlns:p15="http://schemas.microsoft.com/office/powerpoint/2012/main" userId="S::jake.hovanec@finastra.com::e8df0ce8-d93a-406b-a57e-507da68f231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04F"/>
    <a:srgbClr val="7B143F"/>
    <a:srgbClr val="25031C"/>
    <a:srgbClr val="3366FF"/>
    <a:srgbClr val="CC0099"/>
    <a:srgbClr val="0000FF"/>
    <a:srgbClr val="C7C8CA"/>
    <a:srgbClr val="F04E98"/>
    <a:srgbClr val="3399FF"/>
    <a:srgbClr val="F08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512" y="108"/>
      </p:cViewPr>
      <p:guideLst>
        <p:guide pos="3840"/>
        <p:guide orient="horz" pos="22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3DE84-D7B3-4797-B14D-77424657396D}" type="datetimeFigureOut">
              <a:rPr lang="en-GB" smtClean="0"/>
              <a:t>09/10/2024</a:t>
            </a:fld>
            <a:endParaRPr lang="en-GB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FDC7FD-1A73-49AC-B973-A363D5A6E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0" y="8506349"/>
            <a:ext cx="867991" cy="4377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5A1B-334A-4D68-9883-3F4DBACB16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90DCA-F1DB-4067-A9FE-EDBCE56EFC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959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97EC-6BB0-461C-B045-D257C6C8821E}" type="datetimeFigureOut">
              <a:rPr lang="en-GB" smtClean="0"/>
              <a:t>09/10/2024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BB14C-7D58-4C6F-8674-35D4E28D7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B61555-A6F0-40B6-A14B-ADD50DDA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40" y="8506349"/>
            <a:ext cx="867991" cy="4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5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9BB14C-7D58-4C6F-8674-35D4E28D7AD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95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emf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D96A57-12A1-B241-A2AF-FCC63BD13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2DB6BA-D2B1-3C42-AB06-D04969D7E306}"/>
              </a:ext>
            </a:extLst>
          </p:cNvPr>
          <p:cNvSpPr/>
          <p:nvPr userDrawn="1"/>
        </p:nvSpPr>
        <p:spPr>
          <a:xfrm rot="16200000">
            <a:off x="495300" y="-495300"/>
            <a:ext cx="6858000" cy="784860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A5DE68A-4010-4E49-8D4F-8D7A7838D5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BAD2A34-7EE9-4D1E-A8B1-0368BEA19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accent6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5D055E-88EC-4818-B75D-DEECFC1C23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5A0A0-58F1-1EB3-418F-F7B891255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9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6D1F-43A7-4342-B750-9F32EC35141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9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889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38CDB-490A-6046-AF73-AD15C75A9C86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6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B26D1F-43A7-4342-B750-9F32EC35141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7906A-93F2-1347-8DA1-960421E4B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E06F0C-559C-7F4A-9697-C0CA794D83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C41C3-E3AF-094D-ABE7-354233137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815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 - Fus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7906A-93F2-1347-8DA1-960421E4B7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1E06F0C-559C-7F4A-9697-C0CA794D83E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7260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BEC41C3-E3AF-094D-ABE7-354233137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7260"/>
            <a:ext cx="3467098" cy="4563550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CFB412-BD35-F94C-9433-8DA7F82DFA9A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66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526"/>
            <a:ext cx="9692421" cy="456272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BBD50D-03A3-4413-AE41-559AB58BA751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A9BC4-B8C3-F831-D281-AE0A42C0F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9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19837" y="1815694"/>
            <a:ext cx="9692421" cy="456272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46D6F-E46E-4A90-A3C5-8C151F8A1963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83FDE-5256-0822-AAF3-DCA6322500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0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6319D4-771C-E940-938E-CCE02D40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2895C1A-DBF4-7549-915F-0B59360F5A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4528B7D-8A18-1F48-B085-30C81B3F0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935E8-A51A-4424-8B8D-1FF9E0AE35AB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24C7292-BDB4-5145-9002-054E9F85128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6355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31515C-03A1-2F8D-D26E-3040EA449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0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7" y="1819695"/>
            <a:ext cx="5364163" cy="45635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Tx/>
              <a:defRPr>
                <a:solidFill>
                  <a:schemeClr val="bg2"/>
                </a:solidFill>
              </a:defRPr>
            </a:lvl2pPr>
            <a:lvl3pPr>
              <a:buClrTx/>
              <a:defRPr>
                <a:solidFill>
                  <a:schemeClr val="bg2"/>
                </a:solidFill>
              </a:defRPr>
            </a:lvl3pPr>
            <a:lvl4pPr>
              <a:buClrTx/>
              <a:defRPr>
                <a:solidFill>
                  <a:schemeClr val="bg2"/>
                </a:solidFill>
              </a:defRPr>
            </a:lvl4pPr>
            <a:lvl5pPr>
              <a:buClrTx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0FA9AC-D126-4BE2-82B5-EDFF5899B1A3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 hasCustomPrompt="1"/>
          </p:nvPr>
        </p:nvSpPr>
        <p:spPr>
          <a:xfrm>
            <a:off x="6203950" y="1819695"/>
            <a:ext cx="5364163" cy="456205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Tx/>
              <a:defRPr>
                <a:solidFill>
                  <a:schemeClr val="bg2"/>
                </a:solidFill>
              </a:defRPr>
            </a:lvl2pPr>
            <a:lvl3pPr>
              <a:buClrTx/>
              <a:defRPr>
                <a:solidFill>
                  <a:schemeClr val="bg2"/>
                </a:solidFill>
              </a:defRPr>
            </a:lvl3pPr>
            <a:lvl4pPr>
              <a:buClrTx/>
              <a:defRPr>
                <a:solidFill>
                  <a:schemeClr val="bg2"/>
                </a:solidFill>
              </a:defRPr>
            </a:lvl4pPr>
            <a:lvl5pPr>
              <a:buClrTx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B6AF4-9085-506B-3027-8EC69B4A7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43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Viole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9B6D38D-4821-C74D-A6F4-202643154EF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EEA20-C844-4F14-9F4F-5B6E85B4A5A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925B34-BF73-1944-9671-EC447177135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8D27-A48D-EB85-1312-F7FFB5881F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2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- Fuchs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6319D4-771C-E940-938E-CCE02D40D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4528B7D-8A18-1F48-B085-30C81B3F0C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800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74C436-F184-584A-AF18-A54E9280AC7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819695"/>
            <a:ext cx="3467098" cy="456355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202A62-CD84-EC4E-A49C-E5AF8ACE5AF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59160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5B7BEF-9CAD-4BE6-A687-6FD5F7DB96D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F1192D3-7CB5-2240-9A43-28735133F2C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94432" y="1816333"/>
            <a:ext cx="3467098" cy="4563550"/>
          </a:xfrm>
        </p:spPr>
        <p:txBody>
          <a:bodyPr/>
          <a:lstStyle>
            <a:lvl1pPr>
              <a:buClr>
                <a:schemeClr val="bg2"/>
              </a:buClr>
              <a:defRPr sz="1600"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 sz="1400"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CEBD0-AF69-1C73-F392-9C71BFDABC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8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71753AE-903E-9046-BC50-8BBB1DCF8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26" y="1"/>
            <a:ext cx="1220332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1C8236-3F4C-BF49-A42F-D9FDABA54A7C}"/>
              </a:ext>
            </a:extLst>
          </p:cNvPr>
          <p:cNvSpPr/>
          <p:nvPr userDrawn="1"/>
        </p:nvSpPr>
        <p:spPr>
          <a:xfrm rot="16200000">
            <a:off x="304801" y="-304801"/>
            <a:ext cx="6858000" cy="7467602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66DA02A-A819-4C90-8DA3-61B7A7AF41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44406D8-1CF8-4D85-A47A-7685CE855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9F89E98-E012-4812-A931-5B2487BACE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FE8EC9-4319-389D-6ADC-313CF2AB31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5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34C1B-AFFC-42EF-9915-C0BD6D5860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19550" y="0"/>
            <a:ext cx="817245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4059A5-823D-53B0-C032-AC47C6A9EF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10024" y="6381750"/>
            <a:ext cx="660629" cy="9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0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ADEE8A5-1511-43DE-93E1-EF0E8B58445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817245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/>
              <a:t>If you would like to insert your own image, please select one from the brand page on infinity.</a:t>
            </a:r>
          </a:p>
          <a:p>
            <a:pPr lvl="0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9A1177-BCA5-4E11-AAE1-5B2CC047830A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9DB26-E230-9D9C-E152-4C6B9FB35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48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Left -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B4777C-DE54-AD44-B88E-6F6FFD81A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113" y="175846"/>
            <a:ext cx="6942417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B68BFA-0D94-864F-BB87-F9C8736A192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25696" y="1819030"/>
            <a:ext cx="6942418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B99AFAC-26C5-8C42-BA04-767CC10512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9113" y="928318"/>
            <a:ext cx="6942417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FE7769-68C7-F244-BF2E-CA14DA8148D7}"/>
              </a:ext>
            </a:extLst>
          </p:cNvPr>
          <p:cNvSpPr/>
          <p:nvPr userDrawn="1"/>
        </p:nvSpPr>
        <p:spPr>
          <a:xfrm>
            <a:off x="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67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 - Cop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CFCBD7-1BE3-F04D-B8B2-1383F6D3FA58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C0F629-C9F3-4E81-B63B-3AC2CDFFD3B4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6FD834-D163-4448-7812-56CDBADCF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70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Violet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022D-5F2F-5045-B5D2-6421026B1A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62325" y="0"/>
            <a:ext cx="4032826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A760D-38A6-9245-890B-615DC966CC55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670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Fuchsia 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E022D-5F2F-5045-B5D2-6421026B1A3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62325" y="0"/>
            <a:ext cx="4032826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6A760D-38A6-9245-890B-615DC966CC55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8C318F-3FEB-3346-8151-C6C48B6FE6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7008286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0162E3-16FB-644C-96F8-568AF833DC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0470" y="1819030"/>
            <a:ext cx="7008287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5AD6957-AC54-6545-8106-BEA6435B6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7008286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119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uchsia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6B0B725-A903-4BC9-9130-10C7215D821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49213" indent="0" algn="l">
              <a:tabLst/>
              <a:defRPr sz="1800"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</p:spTree>
    <p:extLst>
      <p:ext uri="{BB962C8B-B14F-4D97-AF65-F5344CB8AC3E}">
        <p14:creationId xmlns:p14="http://schemas.microsoft.com/office/powerpoint/2010/main" val="1507851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Violet Le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334109-9C4D-4E3C-990F-CAB89F7676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</p:spTree>
    <p:extLst>
      <p:ext uri="{BB962C8B-B14F-4D97-AF65-F5344CB8AC3E}">
        <p14:creationId xmlns:p14="http://schemas.microsoft.com/office/powerpoint/2010/main" val="1790299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Fuchsia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B9344-21B8-4568-A6B9-7004EB644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spcBef>
                <a:spcPts val="0"/>
              </a:spcBef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3EB1D6-4EE3-4A4B-BEF0-E212A1346B2E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AAEC00-4D63-2E98-6DCC-02F6BE19C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52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Violet Righ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F01C9FB-954B-4E79-910D-B8BD970FA0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731FD9-C799-4831-8EF9-DEFCB69B1049}"/>
              </a:ext>
            </a:extLst>
          </p:cNvPr>
          <p:cNvSpPr/>
          <p:nvPr userDrawn="1"/>
        </p:nvSpPr>
        <p:spPr>
          <a:xfrm>
            <a:off x="10645140" y="6063995"/>
            <a:ext cx="978853" cy="518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D709-D0C2-BBBD-9876-5FB1DBB7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22C860-32E6-478C-B477-2461776A7366}"/>
              </a:ext>
            </a:extLst>
          </p:cNvPr>
          <p:cNvSpPr/>
          <p:nvPr userDrawn="1"/>
        </p:nvSpPr>
        <p:spPr>
          <a:xfrm rot="16200000">
            <a:off x="534751" y="-534751"/>
            <a:ext cx="6880700" cy="7950198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7D8C94-11DC-4E95-BE44-64D72428B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0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9D7AAB2-F059-3C45-9675-39893DE6F27C}"/>
              </a:ext>
            </a:extLst>
          </p:cNvPr>
          <p:cNvSpPr/>
          <p:nvPr userDrawn="1"/>
        </p:nvSpPr>
        <p:spPr>
          <a:xfrm rot="16200000">
            <a:off x="704851" y="-704852"/>
            <a:ext cx="6858000" cy="8267698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alpha val="90000"/>
                </a:schemeClr>
              </a:gs>
              <a:gs pos="100000">
                <a:schemeClr val="tx1">
                  <a:lumMod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51A88EF-7610-4A7D-ACB7-687A38BE25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FF8B8E7-E0C1-4304-899D-5EF266C23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4C5457-C3B3-4057-B218-374DC33A83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A8B8C-DF13-5B45-3C59-56E693542F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75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Whi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6334109-9C4D-4E3C-990F-CAB89F76766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047B4C-EF70-4170-A242-23A1CEAFD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946" y="175846"/>
            <a:ext cx="4943195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BC1AE4-BA0D-45BE-8B9B-2503A364A13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529" y="1819030"/>
            <a:ext cx="4943196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CB6AABF-07A9-488A-B3F8-50C65E489A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946" y="928318"/>
            <a:ext cx="4943195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233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Whi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B9344-21B8-4568-A6B9-7004EB6446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98425" indent="0">
              <a:lnSpc>
                <a:spcPct val="100000"/>
              </a:lnSpc>
              <a:spcBef>
                <a:spcPts val="0"/>
              </a:spcBef>
              <a:tabLst/>
              <a:defRPr/>
            </a:lvl1pPr>
          </a:lstStyle>
          <a:p>
            <a:pPr lvl="0"/>
            <a:r>
              <a:rPr lang="en-GB"/>
              <a:t>If you would like to insert your own image, please select one from the brand page on infinity.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CBEE84-EC1C-40EC-832B-792703DEFC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9370" y="175846"/>
            <a:ext cx="4943195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7FB84F-184D-4BD9-874D-513AF5C2057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5953" y="1819030"/>
            <a:ext cx="4943196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8264B19-CB82-4982-9874-42A3B0A75E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9370" y="928318"/>
            <a:ext cx="4943195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8011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g message - Dark gradi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CF238-99F1-289E-987C-15989612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0" r="35428" b="1996"/>
          <a:stretch/>
        </p:blipFill>
        <p:spPr>
          <a:xfrm flipV="1">
            <a:off x="0" y="3324374"/>
            <a:ext cx="6499653" cy="351009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9800" y="565693"/>
            <a:ext cx="5726200" cy="5726614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9653" y="1271883"/>
            <a:ext cx="5068460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9653" y="3814262"/>
            <a:ext cx="5068460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F874C5-3E4D-E82F-D595-562AE7550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36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rong message - Dark gradient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1452E-08E6-5645-4BE7-FAE650850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010" r="35428" b="1996"/>
          <a:stretch/>
        </p:blipFill>
        <p:spPr>
          <a:xfrm flipH="1">
            <a:off x="5692347" y="0"/>
            <a:ext cx="6499652" cy="351009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565693"/>
            <a:ext cx="5726200" cy="5726614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271883"/>
            <a:ext cx="5068460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3814262"/>
            <a:ext cx="5068460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0356FB-5010-7DD8-1848-A70C7FE44F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ong message - Picture #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7EF26CD-B893-3F43-A606-7936DE908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19" y="0"/>
            <a:ext cx="9292281" cy="522690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768936" y="193100"/>
            <a:ext cx="6864936" cy="6865432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59612" y="1808163"/>
            <a:ext cx="5208501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612" y="4350542"/>
            <a:ext cx="5035507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516A0-4050-9C4E-858A-CD55ACB3B1B1}"/>
              </a:ext>
            </a:extLst>
          </p:cNvPr>
          <p:cNvSpPr/>
          <p:nvPr userDrawn="1"/>
        </p:nvSpPr>
        <p:spPr>
          <a:xfrm>
            <a:off x="10441459" y="6017741"/>
            <a:ext cx="1383957" cy="6471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274A41-C87C-CBBF-AEF3-EA8C665761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3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rong message - Picture #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DA2104-29A3-D04B-B831-121B1545A7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9719" y="0"/>
            <a:ext cx="9292281" cy="5226908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518AEBC-0EC0-1F44-91B9-21A170D292D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93100"/>
            <a:ext cx="6864936" cy="6865432"/>
          </a:xfrm>
          <a:custGeom>
            <a:avLst/>
            <a:gdLst>
              <a:gd name="connsiteX0" fmla="*/ 2954655 w 5908883"/>
              <a:gd name="connsiteY0" fmla="*/ 0 h 5909310"/>
              <a:gd name="connsiteX1" fmla="*/ 5905466 w 5908883"/>
              <a:gd name="connsiteY1" fmla="*/ 2802609 h 5909310"/>
              <a:gd name="connsiteX2" fmla="*/ 5908883 w 5908883"/>
              <a:gd name="connsiteY2" fmla="*/ 2937769 h 5909310"/>
              <a:gd name="connsiteX3" fmla="*/ 5908883 w 5908883"/>
              <a:gd name="connsiteY3" fmla="*/ 2971541 h 5909310"/>
              <a:gd name="connsiteX4" fmla="*/ 5905466 w 5908883"/>
              <a:gd name="connsiteY4" fmla="*/ 3106701 h 5909310"/>
              <a:gd name="connsiteX5" fmla="*/ 2954655 w 5908883"/>
              <a:gd name="connsiteY5" fmla="*/ 5909310 h 5909310"/>
              <a:gd name="connsiteX6" fmla="*/ 0 w 5908883"/>
              <a:gd name="connsiteY6" fmla="*/ 2954655 h 5909310"/>
              <a:gd name="connsiteX7" fmla="*/ 2954655 w 5908883"/>
              <a:gd name="connsiteY7" fmla="*/ 0 h 59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883" h="5909310">
                <a:moveTo>
                  <a:pt x="2954655" y="0"/>
                </a:moveTo>
                <a:cubicBezTo>
                  <a:pt x="4535472" y="0"/>
                  <a:pt x="5826331" y="1241458"/>
                  <a:pt x="5905466" y="2802609"/>
                </a:cubicBezTo>
                <a:lnTo>
                  <a:pt x="5908883" y="2937769"/>
                </a:lnTo>
                <a:lnTo>
                  <a:pt x="5908883" y="2971541"/>
                </a:lnTo>
                <a:lnTo>
                  <a:pt x="5905466" y="3106701"/>
                </a:lnTo>
                <a:cubicBezTo>
                  <a:pt x="5826331" y="4667852"/>
                  <a:pt x="4535472" y="5909310"/>
                  <a:pt x="2954655" y="5909310"/>
                </a:cubicBezTo>
                <a:cubicBezTo>
                  <a:pt x="1322844" y="5909310"/>
                  <a:pt x="0" y="4586466"/>
                  <a:pt x="0" y="2954655"/>
                </a:cubicBezTo>
                <a:cubicBezTo>
                  <a:pt x="0" y="1322844"/>
                  <a:pt x="1322844" y="0"/>
                  <a:pt x="295465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9A3950D-CEDB-8243-8CAE-AFA3A5BE66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808163"/>
            <a:ext cx="5208501" cy="2053053"/>
          </a:xfrm>
        </p:spPr>
        <p:txBody>
          <a:bodyPr anchor="b" anchorCtr="0"/>
          <a:lstStyle>
            <a:lvl1pPr>
              <a:defRPr sz="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Strong message to go here on 1, 2 or 3 lines</a:t>
            </a:r>
            <a:endParaRPr lang="en-GB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626D93E-F1FB-ED4B-920D-2B1A26FD6F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4350542"/>
            <a:ext cx="5035507" cy="11684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err="1"/>
              <a:t>Subheader</a:t>
            </a:r>
            <a:r>
              <a:rPr lang="en-US"/>
              <a:t>, source or additional information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91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9C5ECA-73E9-9D48-9A15-DB589AE0F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4667E-5136-D283-ED8B-8A28D246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98"/>
            <a:ext cx="9834563" cy="6858000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FDA5C37-A805-4883-9918-9DB8D336528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F86AEBF-8A8A-4BCE-B165-62E53247E9A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417A3F86-90ED-44A3-9AD3-AB3F124FBFF1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45ABCF-4D1C-3FED-3DCB-935160434B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1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E30112-7E45-51CC-08E7-24CD3FCD7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C90094-DF25-3BBB-D8B8-EADA580C1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98"/>
            <a:ext cx="9834563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4437AD6-20B9-4CA0-B151-B3832B5F28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1B2DBE5-8956-492A-A8CF-57A70AE02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854B36F-A501-4C95-B5C2-0B7C447D93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A03A60-B9C1-E8FC-F11F-64F493DAF1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8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EDCEFC5-C34A-5A4F-98BC-173D5C401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6" name="Picture 5" descr="A picture containing red, white&#10;&#10;Description automatically generated">
            <a:extLst>
              <a:ext uri="{FF2B5EF4-FFF2-40B4-BE49-F238E27FC236}">
                <a16:creationId xmlns:a16="http://schemas.microsoft.com/office/drawing/2014/main" id="{443D15E8-51D1-B44E-87C8-1BDECC8006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B6A02-9ABB-4A3C-87F4-0381151F5C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9EB35D-AC52-4942-A8CC-90894EA61C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62B0414-5F05-482D-BD2D-1074529DF2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41DD-8912-3878-0A0B-D102D016864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819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4F053B5-C7EE-F24E-B1CE-4610230F8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6C5AD-9C85-9A48-8FAD-9BE3964A8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A2892EB-982B-40E0-B9BF-F6BEFA76C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5111" y="2066465"/>
            <a:ext cx="6576053" cy="1009650"/>
          </a:xfrm>
        </p:spPr>
        <p:txBody>
          <a:bodyPr anchor="b" anchorCtr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slide heading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68F7A69-AAC4-4C3F-9542-5B04B673CF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7383" y="3399521"/>
            <a:ext cx="6543781" cy="114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here</a:t>
            </a:r>
            <a:endParaRPr lang="en-GB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0E43E69-0961-49A2-A77F-3EF2E90330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248" y="2263961"/>
            <a:ext cx="2121073" cy="2371674"/>
          </a:xfrm>
        </p:spPr>
        <p:txBody>
          <a:bodyPr/>
          <a:lstStyle>
            <a:lvl1pPr algn="r">
              <a:defRPr sz="1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70135-49E6-70A6-035E-83B1EB901B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A7A22D-1153-433F-9384-682D8F6F3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Insert picture, gradient or pattern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96BC4D78-13F3-4CB6-A534-E4A51EEC79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2421" y="4971673"/>
            <a:ext cx="5131058" cy="103468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Subheading, presenter, location or any other additional information goes here and can go over a few lines.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835C78C-4F57-4866-B3D9-9E95A26F3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64" y="1606862"/>
            <a:ext cx="4544006" cy="35922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Product name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7FA938-C2C6-4927-BA01-19AB845E40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38" y="1966091"/>
            <a:ext cx="5181600" cy="2623372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276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h Gradien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A4DBC73-55FF-7E49-ACC3-CB7E8DEAB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9DB845-3795-74AE-0A8F-0F431B5B9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87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h Gradien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1982A82-5483-FD47-89F9-B590C5926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"/>
            <a:ext cx="12192000" cy="68541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BD728A-7E9F-DFD4-C841-FBE59FF7F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4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52221-C627-247A-8523-273E136C08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F5CD7-655A-35B8-B7D9-580C85BE3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19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52221-C627-247A-8523-273E136C0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F5CD7-655A-35B8-B7D9-580C85BE3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240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C01DC-0ABA-BB71-2DBD-71CF93EDF9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ECCAA-EB87-2922-B456-2CB7D66F0D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40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Gradient #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A45CC-98B8-74B4-9F1B-E2666E1DF3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42E0B0-3B7C-B289-F03D-062AE6EB7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</a:blip>
          <a:srcRect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190CD1-E255-B42C-A0CB-83021EBE95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1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Solid with Patter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643F16C-8D63-784C-B336-D6F72158F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205F0-DACC-FFA7-2979-5C6C3ED6D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749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Solid with Patter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FEECD7-2BD1-0345-A7D7-1B98682DF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7AED1-633C-EDFF-A8BD-1D302FD411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5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4A465-3496-0BC2-EA90-7A77895806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8681BC-6B82-7FE8-FA8A-72FA19DDFF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 flipV="1">
            <a:off x="2239782" y="1262706"/>
            <a:ext cx="9947190" cy="559529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3885757"/>
            <a:ext cx="4252912" cy="3514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Call to action here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623888" y="4500106"/>
            <a:ext cx="2781390" cy="1426245"/>
            <a:chOff x="623888" y="4955505"/>
            <a:chExt cx="2781390" cy="1426245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978056" y="4973216"/>
              <a:ext cx="2427222" cy="14085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1500"/>
                </a:spcBef>
              </a:pPr>
              <a:r>
                <a:rPr lang="en-US" sz="1400" noProof="0">
                  <a:solidFill>
                    <a:schemeClr val="bg2"/>
                  </a:solidFill>
                </a:rPr>
                <a:t>@FinastraFS</a:t>
              </a:r>
            </a:p>
            <a:p>
              <a:pPr>
                <a:spcBef>
                  <a:spcPts val="1500"/>
                </a:spcBef>
              </a:pPr>
              <a:r>
                <a:rPr lang="en-US" sz="1400" noProof="0">
                  <a:solidFill>
                    <a:schemeClr val="bg2"/>
                  </a:solidFill>
                </a:rPr>
                <a:t>Finastra</a:t>
              </a:r>
              <a:r>
                <a:rPr lang="en-US" sz="1400" baseline="0" noProof="0">
                  <a:solidFill>
                    <a:schemeClr val="bg2"/>
                  </a:solidFill>
                </a:rPr>
                <a:t> LinkedIn</a:t>
              </a:r>
            </a:p>
            <a:p>
              <a:pPr>
                <a:spcBef>
                  <a:spcPts val="1500"/>
                </a:spcBef>
              </a:pPr>
              <a:r>
                <a:rPr lang="en-US" sz="1400" baseline="0" noProof="0">
                  <a:solidFill>
                    <a:schemeClr val="bg2"/>
                  </a:solidFill>
                </a:rPr>
                <a:t>Finastra YouTube</a:t>
              </a:r>
              <a:endParaRPr lang="en-US" sz="1400" noProof="0">
                <a:solidFill>
                  <a:schemeClr val="bg2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623888" y="4955505"/>
              <a:ext cx="289249" cy="289249"/>
              <a:chOff x="623888" y="4955505"/>
              <a:chExt cx="289249" cy="289249"/>
            </a:xfrm>
          </p:grpSpPr>
          <p:sp>
            <p:nvSpPr>
              <p:cNvPr id="8" name="Oval 7"/>
              <p:cNvSpPr/>
              <p:nvPr userDrawn="1"/>
            </p:nvSpPr>
            <p:spPr>
              <a:xfrm>
                <a:off x="623888" y="4955505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92361" y="5021597"/>
                <a:ext cx="157063" cy="157063"/>
              </a:xfrm>
              <a:prstGeom prst="rect">
                <a:avLst/>
              </a:prstGeom>
            </p:spPr>
          </p:pic>
        </p:grpSp>
        <p:grpSp>
          <p:nvGrpSpPr>
            <p:cNvPr id="19" name="Group 18"/>
            <p:cNvGrpSpPr/>
            <p:nvPr userDrawn="1"/>
          </p:nvGrpSpPr>
          <p:grpSpPr>
            <a:xfrm>
              <a:off x="623888" y="5352082"/>
              <a:ext cx="289249" cy="289249"/>
              <a:chOff x="623888" y="5352082"/>
              <a:chExt cx="289249" cy="289249"/>
            </a:xfrm>
          </p:grpSpPr>
          <p:sp>
            <p:nvSpPr>
              <p:cNvPr id="11" name="Oval 10"/>
              <p:cNvSpPr/>
              <p:nvPr userDrawn="1"/>
            </p:nvSpPr>
            <p:spPr>
              <a:xfrm>
                <a:off x="623888" y="5352082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964" y="5405276"/>
                <a:ext cx="155034" cy="155034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 userDrawn="1"/>
          </p:nvGrpSpPr>
          <p:grpSpPr>
            <a:xfrm>
              <a:off x="623888" y="5752692"/>
              <a:ext cx="289249" cy="289249"/>
              <a:chOff x="623888" y="5752692"/>
              <a:chExt cx="289249" cy="289249"/>
            </a:xfrm>
          </p:grpSpPr>
          <p:sp>
            <p:nvSpPr>
              <p:cNvPr id="15" name="Oval 14"/>
              <p:cNvSpPr/>
              <p:nvPr userDrawn="1"/>
            </p:nvSpPr>
            <p:spPr>
              <a:xfrm>
                <a:off x="623888" y="5752692"/>
                <a:ext cx="289249" cy="289249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500" y="5793581"/>
                <a:ext cx="167706" cy="194467"/>
              </a:xfrm>
              <a:prstGeom prst="rect">
                <a:avLst/>
              </a:prstGeom>
            </p:spPr>
          </p:pic>
        </p:grpSp>
      </p:grpSp>
      <p:grpSp>
        <p:nvGrpSpPr>
          <p:cNvPr id="23" name="Group 30">
            <a:extLst>
              <a:ext uri="{FF2B5EF4-FFF2-40B4-BE49-F238E27FC236}">
                <a16:creationId xmlns:a16="http://schemas.microsoft.com/office/drawing/2014/main" id="{93A2DB74-1892-4EBB-8DD9-A8D1B80535C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36830" y="5953388"/>
            <a:ext cx="434806" cy="432599"/>
            <a:chOff x="478" y="3030"/>
            <a:chExt cx="788" cy="784"/>
          </a:xfrm>
          <a:solidFill>
            <a:schemeClr val="bg1"/>
          </a:solidFill>
        </p:grpSpPr>
        <p:sp>
          <p:nvSpPr>
            <p:cNvPr id="25" name="Freeform 31">
              <a:extLst>
                <a:ext uri="{FF2B5EF4-FFF2-40B4-BE49-F238E27FC236}">
                  <a16:creationId xmlns:a16="http://schemas.microsoft.com/office/drawing/2014/main" id="{6A6AB00C-ED3D-4F99-B16A-F43AE2499B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" y="3030"/>
              <a:ext cx="788" cy="784"/>
            </a:xfrm>
            <a:custGeom>
              <a:avLst/>
              <a:gdLst>
                <a:gd name="T0" fmla="*/ 0 w 112"/>
                <a:gd name="T1" fmla="*/ 56 h 112"/>
                <a:gd name="T2" fmla="*/ 91 w 112"/>
                <a:gd name="T3" fmla="*/ 99 h 112"/>
                <a:gd name="T4" fmla="*/ 89 w 112"/>
                <a:gd name="T5" fmla="*/ 96 h 112"/>
                <a:gd name="T6" fmla="*/ 55 w 112"/>
                <a:gd name="T7" fmla="*/ 108 h 112"/>
                <a:gd name="T8" fmla="*/ 42 w 112"/>
                <a:gd name="T9" fmla="*/ 69 h 112"/>
                <a:gd name="T10" fmla="*/ 39 w 112"/>
                <a:gd name="T11" fmla="*/ 64 h 112"/>
                <a:gd name="T12" fmla="*/ 32 w 112"/>
                <a:gd name="T13" fmla="*/ 41 h 112"/>
                <a:gd name="T14" fmla="*/ 16 w 112"/>
                <a:gd name="T15" fmla="*/ 66 h 112"/>
                <a:gd name="T16" fmla="*/ 16 w 112"/>
                <a:gd name="T17" fmla="*/ 57 h 112"/>
                <a:gd name="T18" fmla="*/ 5 w 112"/>
                <a:gd name="T19" fmla="*/ 48 h 112"/>
                <a:gd name="T20" fmla="*/ 67 w 112"/>
                <a:gd name="T21" fmla="*/ 5 h 112"/>
                <a:gd name="T22" fmla="*/ 68 w 112"/>
                <a:gd name="T23" fmla="*/ 22 h 112"/>
                <a:gd name="T24" fmla="*/ 55 w 112"/>
                <a:gd name="T25" fmla="*/ 31 h 112"/>
                <a:gd name="T26" fmla="*/ 66 w 112"/>
                <a:gd name="T27" fmla="*/ 49 h 112"/>
                <a:gd name="T28" fmla="*/ 77 w 112"/>
                <a:gd name="T29" fmla="*/ 38 h 112"/>
                <a:gd name="T30" fmla="*/ 79 w 112"/>
                <a:gd name="T31" fmla="*/ 37 h 112"/>
                <a:gd name="T32" fmla="*/ 87 w 112"/>
                <a:gd name="T33" fmla="*/ 47 h 112"/>
                <a:gd name="T34" fmla="*/ 108 w 112"/>
                <a:gd name="T35" fmla="*/ 56 h 112"/>
                <a:gd name="T36" fmla="*/ 100 w 112"/>
                <a:gd name="T37" fmla="*/ 84 h 112"/>
                <a:gd name="T38" fmla="*/ 103 w 112"/>
                <a:gd name="T39" fmla="*/ 86 h 112"/>
                <a:gd name="T40" fmla="*/ 112 w 112"/>
                <a:gd name="T41" fmla="*/ 56 h 112"/>
                <a:gd name="T42" fmla="*/ 12 w 112"/>
                <a:gd name="T43" fmla="*/ 52 h 112"/>
                <a:gd name="T44" fmla="*/ 13 w 112"/>
                <a:gd name="T45" fmla="*/ 69 h 112"/>
                <a:gd name="T46" fmla="*/ 32 w 112"/>
                <a:gd name="T47" fmla="*/ 48 h 112"/>
                <a:gd name="T48" fmla="*/ 41 w 112"/>
                <a:gd name="T49" fmla="*/ 47 h 112"/>
                <a:gd name="T50" fmla="*/ 39 w 112"/>
                <a:gd name="T51" fmla="*/ 72 h 112"/>
                <a:gd name="T52" fmla="*/ 41 w 112"/>
                <a:gd name="T53" fmla="*/ 90 h 112"/>
                <a:gd name="T54" fmla="*/ 4 w 112"/>
                <a:gd name="T55" fmla="*/ 56 h 112"/>
                <a:gd name="T56" fmla="*/ 12 w 112"/>
                <a:gd name="T57" fmla="*/ 52 h 112"/>
                <a:gd name="T58" fmla="*/ 85 w 112"/>
                <a:gd name="T59" fmla="*/ 39 h 112"/>
                <a:gd name="T60" fmla="*/ 77 w 112"/>
                <a:gd name="T61" fmla="*/ 31 h 112"/>
                <a:gd name="T62" fmla="*/ 66 w 112"/>
                <a:gd name="T63" fmla="*/ 45 h 112"/>
                <a:gd name="T64" fmla="*/ 63 w 112"/>
                <a:gd name="T65" fmla="*/ 43 h 112"/>
                <a:gd name="T66" fmla="*/ 65 w 112"/>
                <a:gd name="T67" fmla="*/ 27 h 112"/>
                <a:gd name="T68" fmla="*/ 73 w 112"/>
                <a:gd name="T69" fmla="*/ 9 h 112"/>
                <a:gd name="T70" fmla="*/ 106 w 112"/>
                <a:gd name="T71" fmla="*/ 4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cubicBezTo>
                    <a:pt x="25" y="0"/>
                    <a:pt x="0" y="25"/>
                    <a:pt x="0" y="56"/>
                  </a:cubicBezTo>
                  <a:cubicBezTo>
                    <a:pt x="0" y="87"/>
                    <a:pt x="25" y="112"/>
                    <a:pt x="56" y="112"/>
                  </a:cubicBezTo>
                  <a:cubicBezTo>
                    <a:pt x="69" y="112"/>
                    <a:pt x="81" y="108"/>
                    <a:pt x="91" y="99"/>
                  </a:cubicBezTo>
                  <a:cubicBezTo>
                    <a:pt x="92" y="99"/>
                    <a:pt x="92" y="97"/>
                    <a:pt x="92" y="97"/>
                  </a:cubicBezTo>
                  <a:cubicBezTo>
                    <a:pt x="91" y="96"/>
                    <a:pt x="90" y="96"/>
                    <a:pt x="89" y="96"/>
                  </a:cubicBezTo>
                  <a:cubicBezTo>
                    <a:pt x="80" y="104"/>
                    <a:pt x="68" y="108"/>
                    <a:pt x="56" y="108"/>
                  </a:cubicBezTo>
                  <a:cubicBezTo>
                    <a:pt x="56" y="108"/>
                    <a:pt x="56" y="108"/>
                    <a:pt x="55" y="108"/>
                  </a:cubicBezTo>
                  <a:cubicBezTo>
                    <a:pt x="41" y="97"/>
                    <a:pt x="43" y="94"/>
                    <a:pt x="44" y="92"/>
                  </a:cubicBezTo>
                  <a:cubicBezTo>
                    <a:pt x="52" y="77"/>
                    <a:pt x="48" y="73"/>
                    <a:pt x="42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38" y="66"/>
                    <a:pt x="39" y="64"/>
                    <a:pt x="39" y="64"/>
                  </a:cubicBezTo>
                  <a:cubicBezTo>
                    <a:pt x="48" y="53"/>
                    <a:pt x="49" y="48"/>
                    <a:pt x="44" y="44"/>
                  </a:cubicBezTo>
                  <a:cubicBezTo>
                    <a:pt x="42" y="43"/>
                    <a:pt x="36" y="38"/>
                    <a:pt x="32" y="41"/>
                  </a:cubicBezTo>
                  <a:cubicBezTo>
                    <a:pt x="30" y="41"/>
                    <a:pt x="28" y="43"/>
                    <a:pt x="28" y="48"/>
                  </a:cubicBezTo>
                  <a:cubicBezTo>
                    <a:pt x="29" y="57"/>
                    <a:pt x="22" y="65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5" y="65"/>
                    <a:pt x="16" y="59"/>
                    <a:pt x="16" y="57"/>
                  </a:cubicBezTo>
                  <a:cubicBezTo>
                    <a:pt x="17" y="53"/>
                    <a:pt x="17" y="51"/>
                    <a:pt x="16" y="50"/>
                  </a:cubicBezTo>
                  <a:cubicBezTo>
                    <a:pt x="15" y="48"/>
                    <a:pt x="11" y="48"/>
                    <a:pt x="5" y="48"/>
                  </a:cubicBezTo>
                  <a:cubicBezTo>
                    <a:pt x="9" y="23"/>
                    <a:pt x="30" y="4"/>
                    <a:pt x="56" y="4"/>
                  </a:cubicBezTo>
                  <a:cubicBezTo>
                    <a:pt x="60" y="4"/>
                    <a:pt x="63" y="4"/>
                    <a:pt x="67" y="5"/>
                  </a:cubicBezTo>
                  <a:cubicBezTo>
                    <a:pt x="67" y="6"/>
                    <a:pt x="68" y="9"/>
                    <a:pt x="69" y="11"/>
                  </a:cubicBezTo>
                  <a:cubicBezTo>
                    <a:pt x="70" y="13"/>
                    <a:pt x="71" y="20"/>
                    <a:pt x="68" y="22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1" y="24"/>
                    <a:pt x="56" y="25"/>
                    <a:pt x="55" y="31"/>
                  </a:cubicBezTo>
                  <a:cubicBezTo>
                    <a:pt x="55" y="36"/>
                    <a:pt x="56" y="42"/>
                    <a:pt x="59" y="45"/>
                  </a:cubicBezTo>
                  <a:cubicBezTo>
                    <a:pt x="62" y="48"/>
                    <a:pt x="64" y="49"/>
                    <a:pt x="66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71" y="49"/>
                    <a:pt x="76" y="42"/>
                    <a:pt x="77" y="38"/>
                  </a:cubicBezTo>
                  <a:cubicBezTo>
                    <a:pt x="77" y="37"/>
                    <a:pt x="78" y="36"/>
                    <a:pt x="78" y="35"/>
                  </a:cubicBezTo>
                  <a:cubicBezTo>
                    <a:pt x="78" y="36"/>
                    <a:pt x="79" y="36"/>
                    <a:pt x="79" y="37"/>
                  </a:cubicBezTo>
                  <a:cubicBezTo>
                    <a:pt x="80" y="38"/>
                    <a:pt x="81" y="39"/>
                    <a:pt x="82" y="41"/>
                  </a:cubicBezTo>
                  <a:cubicBezTo>
                    <a:pt x="83" y="43"/>
                    <a:pt x="84" y="46"/>
                    <a:pt x="87" y="47"/>
                  </a:cubicBezTo>
                  <a:cubicBezTo>
                    <a:pt x="93" y="49"/>
                    <a:pt x="99" y="48"/>
                    <a:pt x="107" y="44"/>
                  </a:cubicBezTo>
                  <a:cubicBezTo>
                    <a:pt x="108" y="48"/>
                    <a:pt x="108" y="52"/>
                    <a:pt x="108" y="56"/>
                  </a:cubicBezTo>
                  <a:cubicBezTo>
                    <a:pt x="108" y="64"/>
                    <a:pt x="106" y="71"/>
                    <a:pt x="103" y="78"/>
                  </a:cubicBezTo>
                  <a:cubicBezTo>
                    <a:pt x="102" y="80"/>
                    <a:pt x="101" y="82"/>
                    <a:pt x="100" y="84"/>
                  </a:cubicBezTo>
                  <a:cubicBezTo>
                    <a:pt x="99" y="85"/>
                    <a:pt x="100" y="86"/>
                    <a:pt x="100" y="87"/>
                  </a:cubicBezTo>
                  <a:cubicBezTo>
                    <a:pt x="101" y="87"/>
                    <a:pt x="103" y="87"/>
                    <a:pt x="103" y="86"/>
                  </a:cubicBezTo>
                  <a:cubicBezTo>
                    <a:pt x="105" y="84"/>
                    <a:pt x="106" y="82"/>
                    <a:pt x="107" y="80"/>
                  </a:cubicBezTo>
                  <a:cubicBezTo>
                    <a:pt x="110" y="72"/>
                    <a:pt x="112" y="64"/>
                    <a:pt x="112" y="56"/>
                  </a:cubicBezTo>
                  <a:cubicBezTo>
                    <a:pt x="112" y="25"/>
                    <a:pt x="87" y="0"/>
                    <a:pt x="56" y="0"/>
                  </a:cubicBezTo>
                  <a:close/>
                  <a:moveTo>
                    <a:pt x="12" y="52"/>
                  </a:moveTo>
                  <a:cubicBezTo>
                    <a:pt x="13" y="53"/>
                    <a:pt x="12" y="55"/>
                    <a:pt x="12" y="56"/>
                  </a:cubicBezTo>
                  <a:cubicBezTo>
                    <a:pt x="11" y="63"/>
                    <a:pt x="11" y="67"/>
                    <a:pt x="13" y="69"/>
                  </a:cubicBezTo>
                  <a:cubicBezTo>
                    <a:pt x="14" y="70"/>
                    <a:pt x="15" y="71"/>
                    <a:pt x="17" y="70"/>
                  </a:cubicBezTo>
                  <a:cubicBezTo>
                    <a:pt x="25" y="68"/>
                    <a:pt x="33" y="59"/>
                    <a:pt x="32" y="48"/>
                  </a:cubicBezTo>
                  <a:cubicBezTo>
                    <a:pt x="32" y="47"/>
                    <a:pt x="32" y="45"/>
                    <a:pt x="33" y="44"/>
                  </a:cubicBezTo>
                  <a:cubicBezTo>
                    <a:pt x="35" y="43"/>
                    <a:pt x="39" y="45"/>
                    <a:pt x="41" y="47"/>
                  </a:cubicBezTo>
                  <a:cubicBezTo>
                    <a:pt x="43" y="49"/>
                    <a:pt x="45" y="50"/>
                    <a:pt x="36" y="61"/>
                  </a:cubicBezTo>
                  <a:cubicBezTo>
                    <a:pt x="35" y="63"/>
                    <a:pt x="34" y="68"/>
                    <a:pt x="39" y="72"/>
                  </a:cubicBezTo>
                  <a:cubicBezTo>
                    <a:pt x="39" y="72"/>
                    <a:pt x="39" y="72"/>
                    <a:pt x="39" y="72"/>
                  </a:cubicBezTo>
                  <a:cubicBezTo>
                    <a:pt x="44" y="75"/>
                    <a:pt x="47" y="77"/>
                    <a:pt x="41" y="90"/>
                  </a:cubicBezTo>
                  <a:cubicBezTo>
                    <a:pt x="37" y="95"/>
                    <a:pt x="39" y="100"/>
                    <a:pt x="48" y="107"/>
                  </a:cubicBezTo>
                  <a:cubicBezTo>
                    <a:pt x="23" y="104"/>
                    <a:pt x="4" y="82"/>
                    <a:pt x="4" y="56"/>
                  </a:cubicBezTo>
                  <a:cubicBezTo>
                    <a:pt x="4" y="55"/>
                    <a:pt x="4" y="53"/>
                    <a:pt x="4" y="52"/>
                  </a:cubicBezTo>
                  <a:cubicBezTo>
                    <a:pt x="8" y="52"/>
                    <a:pt x="11" y="52"/>
                    <a:pt x="12" y="52"/>
                  </a:cubicBezTo>
                  <a:close/>
                  <a:moveTo>
                    <a:pt x="89" y="44"/>
                  </a:moveTo>
                  <a:cubicBezTo>
                    <a:pt x="87" y="43"/>
                    <a:pt x="87" y="42"/>
                    <a:pt x="85" y="39"/>
                  </a:cubicBezTo>
                  <a:cubicBezTo>
                    <a:pt x="85" y="37"/>
                    <a:pt x="84" y="35"/>
                    <a:pt x="82" y="34"/>
                  </a:cubicBezTo>
                  <a:cubicBezTo>
                    <a:pt x="80" y="32"/>
                    <a:pt x="79" y="31"/>
                    <a:pt x="77" y="31"/>
                  </a:cubicBezTo>
                  <a:cubicBezTo>
                    <a:pt x="75" y="31"/>
                    <a:pt x="74" y="33"/>
                    <a:pt x="73" y="36"/>
                  </a:cubicBezTo>
                  <a:cubicBezTo>
                    <a:pt x="72" y="41"/>
                    <a:pt x="68" y="45"/>
                    <a:pt x="66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5" y="45"/>
                    <a:pt x="64" y="44"/>
                    <a:pt x="63" y="43"/>
                  </a:cubicBezTo>
                  <a:cubicBezTo>
                    <a:pt x="60" y="40"/>
                    <a:pt x="59" y="36"/>
                    <a:pt x="59" y="32"/>
                  </a:cubicBezTo>
                  <a:cubicBezTo>
                    <a:pt x="60" y="29"/>
                    <a:pt x="62" y="28"/>
                    <a:pt x="65" y="27"/>
                  </a:cubicBezTo>
                  <a:cubicBezTo>
                    <a:pt x="67" y="27"/>
                    <a:pt x="69" y="26"/>
                    <a:pt x="70" y="25"/>
                  </a:cubicBezTo>
                  <a:cubicBezTo>
                    <a:pt x="75" y="21"/>
                    <a:pt x="75" y="12"/>
                    <a:pt x="73" y="9"/>
                  </a:cubicBezTo>
                  <a:cubicBezTo>
                    <a:pt x="72" y="8"/>
                    <a:pt x="72" y="7"/>
                    <a:pt x="71" y="6"/>
                  </a:cubicBezTo>
                  <a:cubicBezTo>
                    <a:pt x="88" y="11"/>
                    <a:pt x="101" y="24"/>
                    <a:pt x="106" y="40"/>
                  </a:cubicBezTo>
                  <a:cubicBezTo>
                    <a:pt x="96" y="45"/>
                    <a:pt x="92" y="45"/>
                    <a:pt x="89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32">
              <a:extLst>
                <a:ext uri="{FF2B5EF4-FFF2-40B4-BE49-F238E27FC236}">
                  <a16:creationId xmlns:a16="http://schemas.microsoft.com/office/drawing/2014/main" id="{8269444C-32FC-486E-8901-F727E41A7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3" y="3625"/>
              <a:ext cx="112" cy="119"/>
            </a:xfrm>
            <a:custGeom>
              <a:avLst/>
              <a:gdLst>
                <a:gd name="T0" fmla="*/ 11 w 16"/>
                <a:gd name="T1" fmla="*/ 0 h 17"/>
                <a:gd name="T2" fmla="*/ 10 w 16"/>
                <a:gd name="T3" fmla="*/ 0 h 17"/>
                <a:gd name="T4" fmla="*/ 0 w 16"/>
                <a:gd name="T5" fmla="*/ 10 h 17"/>
                <a:gd name="T6" fmla="*/ 6 w 16"/>
                <a:gd name="T7" fmla="*/ 16 h 17"/>
                <a:gd name="T8" fmla="*/ 8 w 16"/>
                <a:gd name="T9" fmla="*/ 17 h 17"/>
                <a:gd name="T10" fmla="*/ 12 w 16"/>
                <a:gd name="T11" fmla="*/ 14 h 17"/>
                <a:gd name="T12" fmla="*/ 13 w 16"/>
                <a:gd name="T13" fmla="*/ 13 h 17"/>
                <a:gd name="T14" fmla="*/ 13 w 16"/>
                <a:gd name="T15" fmla="*/ 1 h 17"/>
                <a:gd name="T16" fmla="*/ 11 w 16"/>
                <a:gd name="T17" fmla="*/ 0 h 17"/>
                <a:gd name="T18" fmla="*/ 10 w 16"/>
                <a:gd name="T19" fmla="*/ 11 h 17"/>
                <a:gd name="T20" fmla="*/ 9 w 16"/>
                <a:gd name="T21" fmla="*/ 12 h 17"/>
                <a:gd name="T22" fmla="*/ 7 w 16"/>
                <a:gd name="T23" fmla="*/ 13 h 17"/>
                <a:gd name="T24" fmla="*/ 4 w 16"/>
                <a:gd name="T25" fmla="*/ 10 h 17"/>
                <a:gd name="T26" fmla="*/ 10 w 16"/>
                <a:gd name="T27" fmla="*/ 5 h 17"/>
                <a:gd name="T28" fmla="*/ 10 w 16"/>
                <a:gd name="T29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7"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7" y="2"/>
                    <a:pt x="1" y="6"/>
                    <a:pt x="0" y="10"/>
                  </a:cubicBezTo>
                  <a:cubicBezTo>
                    <a:pt x="0" y="13"/>
                    <a:pt x="3" y="16"/>
                    <a:pt x="6" y="16"/>
                  </a:cubicBezTo>
                  <a:cubicBezTo>
                    <a:pt x="7" y="17"/>
                    <a:pt x="7" y="17"/>
                    <a:pt x="8" y="17"/>
                  </a:cubicBezTo>
                  <a:cubicBezTo>
                    <a:pt x="10" y="17"/>
                    <a:pt x="11" y="16"/>
                    <a:pt x="12" y="14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6" y="10"/>
                    <a:pt x="16" y="8"/>
                    <a:pt x="13" y="1"/>
                  </a:cubicBezTo>
                  <a:cubicBezTo>
                    <a:pt x="12" y="0"/>
                    <a:pt x="12" y="0"/>
                    <a:pt x="11" y="0"/>
                  </a:cubicBezTo>
                  <a:close/>
                  <a:moveTo>
                    <a:pt x="10" y="11"/>
                  </a:moveTo>
                  <a:cubicBezTo>
                    <a:pt x="10" y="11"/>
                    <a:pt x="9" y="12"/>
                    <a:pt x="9" y="12"/>
                  </a:cubicBezTo>
                  <a:cubicBezTo>
                    <a:pt x="9" y="12"/>
                    <a:pt x="8" y="13"/>
                    <a:pt x="7" y="13"/>
                  </a:cubicBezTo>
                  <a:cubicBezTo>
                    <a:pt x="6" y="12"/>
                    <a:pt x="4" y="11"/>
                    <a:pt x="4" y="10"/>
                  </a:cubicBezTo>
                  <a:cubicBezTo>
                    <a:pt x="4" y="9"/>
                    <a:pt x="7" y="7"/>
                    <a:pt x="10" y="5"/>
                  </a:cubicBezTo>
                  <a:cubicBezTo>
                    <a:pt x="12" y="9"/>
                    <a:pt x="11" y="9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3">
              <a:extLst>
                <a:ext uri="{FF2B5EF4-FFF2-40B4-BE49-F238E27FC236}">
                  <a16:creationId xmlns:a16="http://schemas.microsoft.com/office/drawing/2014/main" id="{DEFFE68D-623B-47C8-9BE4-31E017E320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" y="3394"/>
              <a:ext cx="246" cy="182"/>
            </a:xfrm>
            <a:custGeom>
              <a:avLst/>
              <a:gdLst>
                <a:gd name="T0" fmla="*/ 30 w 35"/>
                <a:gd name="T1" fmla="*/ 4 h 26"/>
                <a:gd name="T2" fmla="*/ 19 w 35"/>
                <a:gd name="T3" fmla="*/ 1 h 26"/>
                <a:gd name="T4" fmla="*/ 10 w 35"/>
                <a:gd name="T5" fmla="*/ 9 h 26"/>
                <a:gd name="T6" fmla="*/ 6 w 35"/>
                <a:gd name="T7" fmla="*/ 11 h 26"/>
                <a:gd name="T8" fmla="*/ 1 w 35"/>
                <a:gd name="T9" fmla="*/ 15 h 26"/>
                <a:gd name="T10" fmla="*/ 14 w 35"/>
                <a:gd name="T11" fmla="*/ 25 h 26"/>
                <a:gd name="T12" fmla="*/ 17 w 35"/>
                <a:gd name="T13" fmla="*/ 26 h 26"/>
                <a:gd name="T14" fmla="*/ 29 w 35"/>
                <a:gd name="T15" fmla="*/ 18 h 26"/>
                <a:gd name="T16" fmla="*/ 32 w 35"/>
                <a:gd name="T17" fmla="*/ 14 h 26"/>
                <a:gd name="T18" fmla="*/ 34 w 35"/>
                <a:gd name="T19" fmla="*/ 10 h 26"/>
                <a:gd name="T20" fmla="*/ 30 w 35"/>
                <a:gd name="T21" fmla="*/ 4 h 26"/>
                <a:gd name="T22" fmla="*/ 29 w 35"/>
                <a:gd name="T23" fmla="*/ 11 h 26"/>
                <a:gd name="T24" fmla="*/ 26 w 35"/>
                <a:gd name="T25" fmla="*/ 16 h 26"/>
                <a:gd name="T26" fmla="*/ 16 w 35"/>
                <a:gd name="T27" fmla="*/ 22 h 26"/>
                <a:gd name="T28" fmla="*/ 5 w 35"/>
                <a:gd name="T29" fmla="*/ 15 h 26"/>
                <a:gd name="T30" fmla="*/ 7 w 35"/>
                <a:gd name="T31" fmla="*/ 15 h 26"/>
                <a:gd name="T32" fmla="*/ 14 w 35"/>
                <a:gd name="T33" fmla="*/ 10 h 26"/>
                <a:gd name="T34" fmla="*/ 20 w 35"/>
                <a:gd name="T35" fmla="*/ 5 h 26"/>
                <a:gd name="T36" fmla="*/ 28 w 35"/>
                <a:gd name="T37" fmla="*/ 7 h 26"/>
                <a:gd name="T38" fmla="*/ 30 w 35"/>
                <a:gd name="T39" fmla="*/ 10 h 26"/>
                <a:gd name="T40" fmla="*/ 29 w 35"/>
                <a:gd name="T4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6">
                  <a:moveTo>
                    <a:pt x="30" y="4"/>
                  </a:moveTo>
                  <a:cubicBezTo>
                    <a:pt x="30" y="4"/>
                    <a:pt x="25" y="0"/>
                    <a:pt x="19" y="1"/>
                  </a:cubicBezTo>
                  <a:cubicBezTo>
                    <a:pt x="15" y="2"/>
                    <a:pt x="12" y="4"/>
                    <a:pt x="10" y="9"/>
                  </a:cubicBezTo>
                  <a:cubicBezTo>
                    <a:pt x="10" y="10"/>
                    <a:pt x="8" y="10"/>
                    <a:pt x="6" y="11"/>
                  </a:cubicBezTo>
                  <a:cubicBezTo>
                    <a:pt x="4" y="11"/>
                    <a:pt x="0" y="12"/>
                    <a:pt x="1" y="15"/>
                  </a:cubicBezTo>
                  <a:cubicBezTo>
                    <a:pt x="2" y="20"/>
                    <a:pt x="14" y="25"/>
                    <a:pt x="14" y="25"/>
                  </a:cubicBezTo>
                  <a:cubicBezTo>
                    <a:pt x="15" y="26"/>
                    <a:pt x="16" y="26"/>
                    <a:pt x="17" y="26"/>
                  </a:cubicBezTo>
                  <a:cubicBezTo>
                    <a:pt x="21" y="26"/>
                    <a:pt x="26" y="24"/>
                    <a:pt x="29" y="18"/>
                  </a:cubicBezTo>
                  <a:cubicBezTo>
                    <a:pt x="30" y="16"/>
                    <a:pt x="32" y="15"/>
                    <a:pt x="32" y="14"/>
                  </a:cubicBezTo>
                  <a:cubicBezTo>
                    <a:pt x="34" y="13"/>
                    <a:pt x="35" y="11"/>
                    <a:pt x="34" y="10"/>
                  </a:cubicBezTo>
                  <a:cubicBezTo>
                    <a:pt x="34" y="8"/>
                    <a:pt x="33" y="7"/>
                    <a:pt x="30" y="4"/>
                  </a:cubicBezTo>
                  <a:close/>
                  <a:moveTo>
                    <a:pt x="29" y="11"/>
                  </a:moveTo>
                  <a:cubicBezTo>
                    <a:pt x="28" y="12"/>
                    <a:pt x="27" y="14"/>
                    <a:pt x="26" y="16"/>
                  </a:cubicBezTo>
                  <a:cubicBezTo>
                    <a:pt x="22" y="23"/>
                    <a:pt x="17" y="22"/>
                    <a:pt x="16" y="22"/>
                  </a:cubicBezTo>
                  <a:cubicBezTo>
                    <a:pt x="12" y="20"/>
                    <a:pt x="7" y="17"/>
                    <a:pt x="5" y="15"/>
                  </a:cubicBezTo>
                  <a:cubicBezTo>
                    <a:pt x="6" y="15"/>
                    <a:pt x="6" y="15"/>
                    <a:pt x="7" y="15"/>
                  </a:cubicBezTo>
                  <a:cubicBezTo>
                    <a:pt x="9" y="14"/>
                    <a:pt x="13" y="13"/>
                    <a:pt x="14" y="10"/>
                  </a:cubicBezTo>
                  <a:cubicBezTo>
                    <a:pt x="15" y="7"/>
                    <a:pt x="17" y="5"/>
                    <a:pt x="20" y="5"/>
                  </a:cubicBezTo>
                  <a:cubicBezTo>
                    <a:pt x="23" y="4"/>
                    <a:pt x="28" y="7"/>
                    <a:pt x="28" y="7"/>
                  </a:cubicBezTo>
                  <a:cubicBezTo>
                    <a:pt x="30" y="9"/>
                    <a:pt x="30" y="10"/>
                    <a:pt x="30" y="10"/>
                  </a:cubicBezTo>
                  <a:cubicBezTo>
                    <a:pt x="30" y="10"/>
                    <a:pt x="30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DC0AE37-0AE4-4F14-864F-64CE5CBB462C}"/>
              </a:ext>
            </a:extLst>
          </p:cNvPr>
          <p:cNvSpPr txBox="1"/>
          <p:nvPr userDrawn="1"/>
        </p:nvSpPr>
        <p:spPr>
          <a:xfrm>
            <a:off x="1246112" y="6044545"/>
            <a:ext cx="3977089" cy="2711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400" i="1">
                <a:solidFill>
                  <a:schemeClr val="bg2"/>
                </a:solidFill>
              </a:rPr>
              <a:t>Please consider our planet before printing</a:t>
            </a:r>
          </a:p>
          <a:p>
            <a:endParaRPr lang="en-US" err="1">
              <a:solidFill>
                <a:schemeClr val="tx2"/>
              </a:solidFill>
            </a:endParaRP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15075B-31C7-4DD2-AFCD-BB9216EA8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6" y="772706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Thank you / Q&amp;A / discussion</a:t>
            </a:r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AA9AA2-2909-4C32-A23D-9489A79F85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6" y="1162783"/>
            <a:ext cx="6891339" cy="2356128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Reiterate main topic, message or purpose of your presentation here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5FC878-A3A4-519C-E9BA-C25BE4F320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0713377" y="6400950"/>
            <a:ext cx="870525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62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1">
            <a:extLst>
              <a:ext uri="{FF2B5EF4-FFF2-40B4-BE49-F238E27FC236}">
                <a16:creationId xmlns:a16="http://schemas.microsoft.com/office/drawing/2014/main" id="{9F5C358C-8637-493B-B369-33FF39E4DD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 this slide to design your own thank you slide, insert the image of your choice here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A35FAF2-878C-4995-B7B7-A95E3A1471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3885757"/>
            <a:ext cx="4252912" cy="3514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Call to action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17FE9191-BF3D-4CC7-9AF7-658457FEC8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6" y="772706"/>
            <a:ext cx="4544006" cy="35922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accent3"/>
                </a:solidFill>
              </a:defRPr>
            </a:lvl2pPr>
            <a:lvl3pPr>
              <a:defRPr b="1">
                <a:solidFill>
                  <a:schemeClr val="accent3"/>
                </a:solidFill>
              </a:defRPr>
            </a:lvl3pPr>
            <a:lvl4pPr>
              <a:defRPr b="1">
                <a:solidFill>
                  <a:schemeClr val="accent3"/>
                </a:solidFill>
              </a:defRPr>
            </a:lvl4pPr>
            <a:lvl5pPr>
              <a:defRPr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Thank you / Q&amp;A / discussion</a:t>
            </a:r>
            <a:endParaRPr lang="en-GB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E051EB7-D6BA-4A58-B664-509A51CACB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6" y="1162783"/>
            <a:ext cx="6891339" cy="2356128"/>
          </a:xfrm>
        </p:spPr>
        <p:txBody>
          <a:bodyPr anchor="b" anchorCtr="0"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Reiterate main topic, message or purpose of your presentation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07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_ribbon"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10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34FAB-8EE1-3F44-AD12-BB61D2FC37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3CCCB-3AC2-BD9B-EC02-A075F2AC7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 flipV="1">
            <a:off x="2239782" y="1262706"/>
            <a:ext cx="9947190" cy="5595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BA2D5-9F6A-2140-B2F7-B40C3212BA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45116" y="6254476"/>
            <a:ext cx="1418400" cy="1272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3EDB-662F-4F9B-B963-A2016F03B4B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0699" y="1808163"/>
            <a:ext cx="10967413" cy="1551424"/>
          </a:xfrm>
        </p:spPr>
        <p:txBody>
          <a:bodyPr anchor="b" anchorCtr="0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main topic, message or purpose of your presentation here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E03889-2846-4536-97B3-13BCB5156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1332" y="3940392"/>
            <a:ext cx="9043213" cy="271293"/>
          </a:xfrm>
        </p:spPr>
        <p:txBody>
          <a:bodyPr/>
          <a:lstStyle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event name here</a:t>
            </a:r>
            <a:endParaRPr lang="en-GB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35FEE9E-E22B-4885-9E10-1FA46D5C13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860" y="4348817"/>
            <a:ext cx="9043213" cy="271293"/>
          </a:xfrm>
        </p:spPr>
        <p:txBody>
          <a:bodyPr/>
          <a:lstStyle>
            <a:lvl1pPr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date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F4E26D-CB04-D817-AFD3-434039F70E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642421" y="755218"/>
            <a:ext cx="1418400" cy="2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82EF3B0F-4264-5643-AC3C-31400E9255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348" y="0"/>
            <a:ext cx="1217665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Insert your own image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4E0D32-8087-EB48-9F3C-7748429CD3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265"/>
            <a:ext cx="9692421" cy="4562720"/>
          </a:xfrm>
        </p:spPr>
        <p:txBody>
          <a:bodyPr/>
          <a:lstStyle>
            <a:lvl1pPr indent="-180000">
              <a:defRPr/>
            </a:lvl1pPr>
            <a:lvl2pPr marL="270000" indent="-270000">
              <a:defRPr/>
            </a:lvl2pPr>
            <a:lvl3pPr marL="540000" indent="-270000">
              <a:defRPr/>
            </a:lvl3pPr>
            <a:lvl4pPr marL="810000" indent="-270000">
              <a:defRPr/>
            </a:lvl4pPr>
            <a:lvl5pPr marL="1080000" indent="-270000"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7231-8B58-BB40-B9F7-3B11D5EBF867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ECED2-9824-904C-A94D-CC669566B328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8D5720-2F1A-498A-9E9F-EFB4241AF1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820265"/>
            <a:ext cx="9692421" cy="45627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40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Vio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D7231-8B58-BB40-B9F7-3B11D5EBF867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6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61D870-9F9E-E04F-A62F-C9DEF6ED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5846"/>
            <a:ext cx="9692420" cy="668216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F43DAE-11F0-3549-BFF1-A35B20749D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928318"/>
            <a:ext cx="9692420" cy="781056"/>
          </a:xfrm>
        </p:spPr>
        <p:txBody>
          <a:bodyPr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ECED2-9824-904C-A94D-CC669566B328}"/>
              </a:ext>
            </a:extLst>
          </p:cNvPr>
          <p:cNvSpPr/>
          <p:nvPr userDrawn="1"/>
        </p:nvSpPr>
        <p:spPr>
          <a:xfrm>
            <a:off x="11995151" y="0"/>
            <a:ext cx="19684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40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175846"/>
            <a:ext cx="9692420" cy="66821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1793631"/>
            <a:ext cx="9692421" cy="45627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26B6F-E640-F95E-789A-AA987E6C63B4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rcRect/>
          <a:stretch/>
        </p:blipFill>
        <p:spPr>
          <a:xfrm>
            <a:off x="10713374" y="6400950"/>
            <a:ext cx="870531" cy="1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20" r:id="rId2"/>
    <p:sldLayoutId id="2147483721" r:id="rId3"/>
    <p:sldLayoutId id="2147483776" r:id="rId4"/>
    <p:sldLayoutId id="2147483666" r:id="rId5"/>
    <p:sldLayoutId id="2147483693" r:id="rId6"/>
    <p:sldLayoutId id="2147483678" r:id="rId7"/>
    <p:sldLayoutId id="2147483779" r:id="rId8"/>
    <p:sldLayoutId id="2147483780" r:id="rId9"/>
    <p:sldLayoutId id="2147483716" r:id="rId10"/>
    <p:sldLayoutId id="2147483661" r:id="rId11"/>
    <p:sldLayoutId id="2147483748" r:id="rId12"/>
    <p:sldLayoutId id="2147483749" r:id="rId13"/>
    <p:sldLayoutId id="2147483729" r:id="rId14"/>
    <p:sldLayoutId id="2147483728" r:id="rId15"/>
    <p:sldLayoutId id="2147483746" r:id="rId16"/>
    <p:sldLayoutId id="2147483730" r:id="rId17"/>
    <p:sldLayoutId id="2147483731" r:id="rId18"/>
    <p:sldLayoutId id="2147483750" r:id="rId19"/>
    <p:sldLayoutId id="2147483669" r:id="rId20"/>
    <p:sldLayoutId id="2147483672" r:id="rId21"/>
    <p:sldLayoutId id="2147483717" r:id="rId22"/>
    <p:sldLayoutId id="2147483718" r:id="rId23"/>
    <p:sldLayoutId id="2147483786" r:id="rId24"/>
    <p:sldLayoutId id="2147483787" r:id="rId25"/>
    <p:sldLayoutId id="2147483697" r:id="rId26"/>
    <p:sldLayoutId id="2147483698" r:id="rId27"/>
    <p:sldLayoutId id="2147483714" r:id="rId28"/>
    <p:sldLayoutId id="2147483704" r:id="rId29"/>
    <p:sldLayoutId id="2147483777" r:id="rId30"/>
    <p:sldLayoutId id="2147483778" r:id="rId31"/>
    <p:sldLayoutId id="2147483785" r:id="rId32"/>
    <p:sldLayoutId id="2147483793" r:id="rId33"/>
    <p:sldLayoutId id="2147483791" r:id="rId34"/>
    <p:sldLayoutId id="2147483792" r:id="rId35"/>
    <p:sldLayoutId id="2147483712" r:id="rId36"/>
    <p:sldLayoutId id="2147483706" r:id="rId37"/>
    <p:sldLayoutId id="2147483707" r:id="rId38"/>
    <p:sldLayoutId id="2147483711" r:id="rId39"/>
    <p:sldLayoutId id="2147483733" r:id="rId40"/>
    <p:sldLayoutId id="2147483734" r:id="rId41"/>
    <p:sldLayoutId id="2147483782" r:id="rId42"/>
    <p:sldLayoutId id="2147483794" r:id="rId43"/>
    <p:sldLayoutId id="2147483783" r:id="rId44"/>
    <p:sldLayoutId id="2147483735" r:id="rId45"/>
    <p:sldLayoutId id="2147483736" r:id="rId46"/>
    <p:sldLayoutId id="2147483737" r:id="rId47"/>
    <p:sldLayoutId id="2147483688" r:id="rId48"/>
    <p:sldLayoutId id="2147483775" r:id="rId49"/>
    <p:sldLayoutId id="2147483740" r:id="rId50"/>
  </p:sldLayoutIdLst>
  <p:hf sldNum="0"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400" b="1" kern="1200" cap="none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165100" indent="-270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080000" indent="-270000" algn="l" defTabSz="914400" rtl="0" eaLnBrk="1" latinLnBrk="0" hangingPunct="1">
        <a:lnSpc>
          <a:spcPct val="90000"/>
        </a:lnSpc>
        <a:spcBef>
          <a:spcPts val="300"/>
        </a:spcBef>
        <a:buClr>
          <a:schemeClr val="tx2"/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72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orient="horz" pos="1139" userDrawn="1">
          <p15:clr>
            <a:srgbClr val="F26B43"/>
          </p15:clr>
        </p15:guide>
        <p15:guide id="6" orient="horz" pos="482" userDrawn="1">
          <p15:clr>
            <a:srgbClr val="F26B43"/>
          </p15:clr>
        </p15:guide>
        <p15:guide id="7" pos="39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ass.coupa.com/en-us/products/product-documentation/invoicing/caas-compliance-as-a-service/coupa-invoice-presentations-countries-list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8EACA63-4767-A515-495C-8A6D9C1643DC}"/>
              </a:ext>
            </a:extLst>
          </p:cNvPr>
          <p:cNvSpPr txBox="1">
            <a:spLocks/>
          </p:cNvSpPr>
          <p:nvPr/>
        </p:nvSpPr>
        <p:spPr>
          <a:xfrm>
            <a:off x="623888" y="1020933"/>
            <a:ext cx="8921268" cy="38085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1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br>
              <a:rPr lang="en-GB" sz="4000" b="0" dirty="0"/>
            </a:br>
            <a:endParaRPr lang="en-GB" sz="4000" b="0" dirty="0"/>
          </a:p>
          <a:p>
            <a:pPr algn="ctr"/>
            <a:r>
              <a:rPr lang="en-GB" sz="4000" dirty="0"/>
              <a:t>Coupa Supplier Portal (CSP) Training –​</a:t>
            </a:r>
          </a:p>
          <a:p>
            <a:pPr algn="ctr"/>
            <a:r>
              <a:rPr lang="en-GB" sz="4000" dirty="0"/>
              <a:t>- Invoice &amp; Credit Note</a:t>
            </a:r>
            <a:endParaRPr lang="en-US" dirty="0"/>
          </a:p>
        </p:txBody>
      </p:sp>
      <p:pic>
        <p:nvPicPr>
          <p:cNvPr id="10" name="Picture 2" descr="Zoom&amp;#39;s Teams App Expands Video Functionality in Microsoft Environments -  Zoom Blog">
            <a:extLst>
              <a:ext uri="{FF2B5EF4-FFF2-40B4-BE49-F238E27FC236}">
                <a16:creationId xmlns:a16="http://schemas.microsoft.com/office/drawing/2014/main" id="{28510D19-3D0B-9D9C-6672-038BCA916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9" t="38066" r="19678" b="35038"/>
          <a:stretch/>
        </p:blipFill>
        <p:spPr bwMode="auto">
          <a:xfrm>
            <a:off x="555801" y="1567681"/>
            <a:ext cx="1302527" cy="10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F79367A-15FD-6763-25C0-CDB831750839}"/>
              </a:ext>
            </a:extLst>
          </p:cNvPr>
          <p:cNvSpPr txBox="1">
            <a:spLocks/>
          </p:cNvSpPr>
          <p:nvPr/>
        </p:nvSpPr>
        <p:spPr>
          <a:xfrm>
            <a:off x="623887" y="6499060"/>
            <a:ext cx="9043213" cy="271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65100" indent="-27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7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1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080000" indent="-27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FINANCE IS OPEN</a:t>
            </a:r>
          </a:p>
        </p:txBody>
      </p:sp>
    </p:spTree>
    <p:extLst>
      <p:ext uri="{BB962C8B-B14F-4D97-AF65-F5344CB8AC3E}">
        <p14:creationId xmlns:p14="http://schemas.microsoft.com/office/powerpoint/2010/main" val="19076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274465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[7/7]​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656073"/>
            <a:ext cx="10858557" cy="392746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US" sz="1400" b="1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Key Notes on PO-Backed Invoice Creation:​</a:t>
            </a:r>
          </a:p>
          <a:p>
            <a:pPr lvl="1" fontAlgn="base"/>
            <a:endParaRPr lang="en-US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Coupa’s Compliance-as-a Service (CaaS) for e-invoicing is a part of Coupa’s Invoicing product that de-risks invoicing for your business by providing compliance support with local regulatory invoicing requirements in supported countries*. 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Coupa’s compliant e-invoicing countries, you should not attach the invoice generated from your ERP system – as Coupa will detect them as duplicate invoices.​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the CaaS is turned off for India suppliers, so if you need to invoice against a non-India Finastra entity in CSP, you should attach your legal invoice in the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“Attachments”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field in the invoice creation page, as Coupa will not be generating the legal document for you.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15351AC9-6A2E-554C-058B-98CCAB37942B}"/>
              </a:ext>
            </a:extLst>
          </p:cNvPr>
          <p:cNvSpPr txBox="1"/>
          <p:nvPr/>
        </p:nvSpPr>
        <p:spPr>
          <a:xfrm>
            <a:off x="371546" y="5872809"/>
            <a:ext cx="10206037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 dirty="0">
                <a:solidFill>
                  <a:schemeClr val="bg1"/>
                </a:solidFill>
              </a:rPr>
              <a:t>* </a:t>
            </a:r>
            <a:r>
              <a:rPr lang="en-GB" sz="1200" b="0" i="1" dirty="0">
                <a:solidFill>
                  <a:schemeClr val="bg1"/>
                </a:solidFill>
                <a:latin typeface="Arial (Body)"/>
                <a:cs typeface="Arial"/>
              </a:rPr>
              <a:t>Please find the list of Coupa compliant e-invoicing countries in </a:t>
            </a:r>
            <a:r>
              <a:rPr lang="en-GB" sz="1200" b="1" i="1" dirty="0">
                <a:solidFill>
                  <a:schemeClr val="bg1"/>
                </a:solidFill>
                <a:latin typeface="Arial (Body)"/>
                <a:cs typeface="Arial"/>
              </a:rPr>
              <a:t>06 Additional Information </a:t>
            </a:r>
            <a:r>
              <a:rPr lang="en-GB" sz="1200" i="1" dirty="0">
                <a:solidFill>
                  <a:schemeClr val="bg1"/>
                </a:solidFill>
                <a:latin typeface="Arial (Body)"/>
                <a:cs typeface="Arial"/>
              </a:rPr>
              <a:t>section</a:t>
            </a:r>
            <a:r>
              <a:rPr lang="en-GB" sz="1200" b="0" i="1" dirty="0">
                <a:solidFill>
                  <a:schemeClr val="bg1"/>
                </a:solidFill>
                <a:latin typeface="Arial (Body)"/>
                <a:cs typeface="Arial"/>
              </a:rPr>
              <a:t>. 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05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749155"/>
            <a:ext cx="7573978" cy="2371674"/>
          </a:xfrm>
        </p:spPr>
        <p:txBody>
          <a:bodyPr/>
          <a:lstStyle/>
          <a:p>
            <a:r>
              <a:rPr lang="en-US" sz="4800" dirty="0"/>
              <a:t>Creating PO- Backed Credit Notes​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4" y="1243029"/>
            <a:ext cx="2121073" cy="2371674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945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274465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[1/7]​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656074"/>
            <a:ext cx="10858557" cy="125530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flip a PO into a Credit Note, login to your CSP account:​</a:t>
            </a:r>
          </a:p>
          <a:p>
            <a:pPr lvl="1" fontAlgn="base"/>
            <a:endParaRPr lang="en-US" sz="1400" b="1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the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“Orders”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tab.​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Under the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“Orders”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sub-tab, use the search bar to search for the PO and click on the red coins to create a credit note</a:t>
            </a:r>
            <a:r>
              <a:rPr lang="en-US" sz="140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GB" dirty="0">
              <a:solidFill>
                <a:schemeClr val="bg1"/>
              </a:solidFill>
              <a:cs typeface="Arial"/>
            </a:endParaRPr>
          </a:p>
          <a:p>
            <a:pPr marL="100457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E988D4D-4DFA-A266-AEF8-D49CDE5E1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590" y="3063767"/>
            <a:ext cx="43815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CB0407FC-BB58-1DD8-FC0D-2B482B4005D6}"/>
              </a:ext>
            </a:extLst>
          </p:cNvPr>
          <p:cNvSpPr txBox="1"/>
          <p:nvPr/>
        </p:nvSpPr>
        <p:spPr>
          <a:xfrm>
            <a:off x="3934321" y="3238475"/>
            <a:ext cx="345579" cy="1905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CB0407FC-BB58-1DD8-FC0D-2B482B4005D6}"/>
              </a:ext>
            </a:extLst>
          </p:cNvPr>
          <p:cNvSpPr txBox="1"/>
          <p:nvPr/>
        </p:nvSpPr>
        <p:spPr>
          <a:xfrm>
            <a:off x="3441227" y="3402412"/>
            <a:ext cx="345579" cy="1905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B0407FC-BB58-1DD8-FC0D-2B482B4005D6}"/>
              </a:ext>
            </a:extLst>
          </p:cNvPr>
          <p:cNvSpPr txBox="1"/>
          <p:nvPr/>
        </p:nvSpPr>
        <p:spPr>
          <a:xfrm>
            <a:off x="6785470" y="4775200"/>
            <a:ext cx="644029" cy="1524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B0407FC-BB58-1DD8-FC0D-2B482B4005D6}"/>
              </a:ext>
            </a:extLst>
          </p:cNvPr>
          <p:cNvSpPr txBox="1"/>
          <p:nvPr/>
        </p:nvSpPr>
        <p:spPr>
          <a:xfrm>
            <a:off x="7299820" y="5073542"/>
            <a:ext cx="129679" cy="952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204950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020B445-66F5-64D4-577D-BBC86700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1" y="3050113"/>
            <a:ext cx="5943600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123232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[2/7]​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341907" y="1382432"/>
            <a:ext cx="11216662" cy="17583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2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Alternatively, click the “Invoices” tab:​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the </a:t>
            </a:r>
            <a:r>
              <a:rPr lang="en-US" sz="12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“Create Credit Note”</a:t>
            </a:r>
            <a:r>
              <a:rPr lang="en-US" sz="12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button.​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sz="1200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2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pop-up window will appear:​</a:t>
            </a:r>
          </a:p>
          <a:p>
            <a:pPr lvl="1" fontAlgn="base"/>
            <a:endParaRPr lang="en-US" sz="1200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12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correct an original invoice, click the “Resolve issue for invoice number” option and select the invoice number using the dropdown – once ready, click </a:t>
            </a:r>
            <a:r>
              <a:rPr lang="en-US" sz="12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“Continue”</a:t>
            </a:r>
            <a:r>
              <a:rPr lang="en-US" sz="12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.​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endParaRPr lang="en-US" sz="1200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12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same pop-up window, select whether you are to create a full/partial credit note, and click “Create”.</a:t>
            </a:r>
            <a:r>
              <a:rPr lang="en-US" sz="12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sz="120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0457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B0407FC-BB58-1DD8-FC0D-2B482B4005D6}"/>
              </a:ext>
            </a:extLst>
          </p:cNvPr>
          <p:cNvSpPr txBox="1"/>
          <p:nvPr/>
        </p:nvSpPr>
        <p:spPr>
          <a:xfrm>
            <a:off x="4248282" y="5487249"/>
            <a:ext cx="715095" cy="1833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FE405937-3AF1-28CE-12F0-53470BE7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21" y="3140765"/>
            <a:ext cx="3600450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FAEB453A-E22D-A5B0-494E-D21BA8B28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121" y="4964555"/>
            <a:ext cx="360045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A75BBE61-F4FD-06B9-9072-78A6A42DBEAE}"/>
              </a:ext>
            </a:extLst>
          </p:cNvPr>
          <p:cNvSpPr txBox="1"/>
          <p:nvPr/>
        </p:nvSpPr>
        <p:spPr>
          <a:xfrm>
            <a:off x="1392212" y="3399965"/>
            <a:ext cx="516102" cy="1207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BC1F3E-6E4F-518A-81D7-DAE01806EDED}"/>
              </a:ext>
            </a:extLst>
          </p:cNvPr>
          <p:cNvCxnSpPr/>
          <p:nvPr/>
        </p:nvCxnSpPr>
        <p:spPr>
          <a:xfrm flipV="1">
            <a:off x="5007444" y="3840150"/>
            <a:ext cx="2221181" cy="1709406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800075F-A970-7C95-3FED-72FCEE692131}"/>
              </a:ext>
            </a:extLst>
          </p:cNvPr>
          <p:cNvSpPr txBox="1"/>
          <p:nvPr/>
        </p:nvSpPr>
        <p:spPr>
          <a:xfrm>
            <a:off x="7747219" y="3974002"/>
            <a:ext cx="2821858" cy="1573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800075F-A970-7C95-3FED-72FCEE692131}"/>
              </a:ext>
            </a:extLst>
          </p:cNvPr>
          <p:cNvSpPr txBox="1"/>
          <p:nvPr/>
        </p:nvSpPr>
        <p:spPr>
          <a:xfrm>
            <a:off x="7388589" y="5513268"/>
            <a:ext cx="2121171" cy="3627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939552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123232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[3/7]​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382432"/>
            <a:ext cx="10662403" cy="17583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credit note creation page:​</a:t>
            </a:r>
          </a:p>
          <a:p>
            <a:pPr fontAlgn="base"/>
            <a:endParaRPr lang="en-US" sz="1400" b="1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Complete the required fields in the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“General Info”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 – i.e.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“Credit Note #”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“Credit Note Date”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.​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US" sz="1400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Review and update the fields in the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“From”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“To”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sections:​</a:t>
            </a:r>
          </a:p>
          <a:p>
            <a:pPr fontAlgn="base"/>
            <a:endParaRPr lang="en-US" sz="1400" i="0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628650" lvl="1" indent="-171450" fontAlgn="base">
              <a:buFont typeface="Courier New" panose="02070309020205020404" pitchFamily="49" charset="0"/>
              <a:buChar char="o"/>
            </a:pP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create a credit note against an existing invoice, you should ensure the information in the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“From”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n-US" sz="1400" b="1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“To”</a:t>
            </a:r>
            <a:r>
              <a:rPr lang="en-US" sz="1400" i="0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sections for credit note creation aligns with the invoice details.</a:t>
            </a:r>
            <a:endParaRPr lang="en-GB" sz="20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9EB1DB47-E354-D169-3E03-BE1F60A04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61" y="3153167"/>
            <a:ext cx="3699467" cy="34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99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050080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[4/7]​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189068"/>
            <a:ext cx="10662403" cy="17583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same page, scroll down to the “Lines” section: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2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Review the pre-populated fields and edit if needed.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Ensure the value in the “Price” or “Qty” field is negative, if the PO is: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Quantity-based (i.e.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“Category”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Goods), edit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“Qty”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field and/or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“Price”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</a:rPr>
              <a:t>-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Amount-based (i.e.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“Category”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is Services), edit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“Price”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delete lines, click on the “x” icon.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2F33955-18C0-A70E-864D-28BF60321FBA}"/>
              </a:ext>
            </a:extLst>
          </p:cNvPr>
          <p:cNvSpPr txBox="1"/>
          <p:nvPr/>
        </p:nvSpPr>
        <p:spPr>
          <a:xfrm>
            <a:off x="590283" y="3011856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 u="sng" dirty="0">
                <a:solidFill>
                  <a:schemeClr val="bg1"/>
                </a:solidFill>
              </a:rPr>
              <a:t>An example of a quantity-based line:</a:t>
            </a: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AA854AE4-B58E-3CBF-09F8-86121BF22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3237751"/>
            <a:ext cx="4915281" cy="295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2F1715DA-6093-CB99-DCAD-F3BA54027135}"/>
              </a:ext>
            </a:extLst>
          </p:cNvPr>
          <p:cNvSpPr txBox="1"/>
          <p:nvPr/>
        </p:nvSpPr>
        <p:spPr>
          <a:xfrm>
            <a:off x="6771624" y="2947401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 u="sng" dirty="0">
                <a:solidFill>
                  <a:schemeClr val="bg1"/>
                </a:solidFill>
              </a:rPr>
              <a:t>An example of an amount-based line:</a:t>
            </a:r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B09B83E3-F2F0-9303-8EFF-7860522A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237751"/>
            <a:ext cx="4751373" cy="301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2579725" y="3813838"/>
            <a:ext cx="357429" cy="1264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1290421" y="4169664"/>
            <a:ext cx="401219" cy="1546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5546547" y="3687401"/>
            <a:ext cx="250749" cy="1264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10716856" y="3687401"/>
            <a:ext cx="178715" cy="11808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8390482" y="3805483"/>
            <a:ext cx="735230" cy="1347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6676237" y="4169664"/>
            <a:ext cx="357429" cy="12643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1264268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A59D6618-F451-2D8B-3929-84862E7E6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2" y="3940274"/>
            <a:ext cx="439102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050080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[5/7]​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394969"/>
            <a:ext cx="10662403" cy="17583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“Lines” section and “Taxes” subsection:​</a:t>
            </a:r>
          </a:p>
          <a:p>
            <a:pPr algn="l" rtl="0" fontAlgn="base"/>
            <a:endParaRPr lang="en-US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or populate the tax rate for each line item if applicable.​</a:t>
            </a:r>
          </a:p>
          <a:p>
            <a:pPr algn="l" rtl="0" fontAlgn="base"/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It is important to ensure the tax details you populate in this subsection align with any tax information you have provided when setting up your CSP account – e.g. taxes should be applied based on the country of the legal entity.​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14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depending on the invoicing country, the </a:t>
            </a:r>
            <a:r>
              <a:rPr lang="en-US" sz="1400" b="1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“Taxes”</a:t>
            </a:r>
            <a:r>
              <a:rPr lang="en-US" sz="140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subsection may be different and have different options*.</a:t>
            </a:r>
            <a:endParaRPr lang="en-GB" i="1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2F33955-18C0-A70E-864D-28BF60321FBA}"/>
              </a:ext>
            </a:extLst>
          </p:cNvPr>
          <p:cNvSpPr txBox="1"/>
          <p:nvPr/>
        </p:nvSpPr>
        <p:spPr>
          <a:xfrm>
            <a:off x="700011" y="3429000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 u="sng" dirty="0">
                <a:solidFill>
                  <a:schemeClr val="bg1"/>
                </a:solidFill>
              </a:rPr>
              <a:t>An example of a quantity-based line: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2F1715DA-6093-CB99-DCAD-F3BA54027135}"/>
              </a:ext>
            </a:extLst>
          </p:cNvPr>
          <p:cNvSpPr txBox="1"/>
          <p:nvPr/>
        </p:nvSpPr>
        <p:spPr>
          <a:xfrm>
            <a:off x="6808200" y="3422889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 u="sng" dirty="0">
                <a:solidFill>
                  <a:schemeClr val="bg1"/>
                </a:solidFill>
              </a:rPr>
              <a:t>An example of an amount-based line: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829586" y="4636008"/>
            <a:ext cx="944350" cy="13494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6F10C47-0405-53D1-CC62-34C37DE58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64" y="4240775"/>
            <a:ext cx="55435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DE9FDF3B-69E6-F8BA-240F-9CF48D770206}"/>
              </a:ext>
            </a:extLst>
          </p:cNvPr>
          <p:cNvSpPr txBox="1"/>
          <p:nvPr/>
        </p:nvSpPr>
        <p:spPr>
          <a:xfrm>
            <a:off x="7543800" y="5065776"/>
            <a:ext cx="731520" cy="39725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9E3C0-6799-0A88-579D-A065D89E2F2B}"/>
              </a:ext>
            </a:extLst>
          </p:cNvPr>
          <p:cNvSpPr txBox="1">
            <a:spLocks/>
          </p:cNvSpPr>
          <p:nvPr/>
        </p:nvSpPr>
        <p:spPr>
          <a:xfrm>
            <a:off x="2850678" y="6123416"/>
            <a:ext cx="10117763" cy="29790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56870"/>
            <a:r>
              <a:rPr lang="en-GB" sz="1200" i="1" dirty="0">
                <a:solidFill>
                  <a:schemeClr val="bg1"/>
                </a:solidFill>
                <a:cs typeface="Calibri" panose="020F0502020204030204" pitchFamily="34" charset="0"/>
              </a:rPr>
              <a:t>* Please refer to </a:t>
            </a:r>
            <a:r>
              <a:rPr lang="en-GB" sz="1200" b="1" i="1" dirty="0">
                <a:solidFill>
                  <a:schemeClr val="bg1"/>
                </a:solidFill>
                <a:cs typeface="Calibri" panose="020F0502020204030204" pitchFamily="34" charset="0"/>
              </a:rPr>
              <a:t>05 Tax Guidance </a:t>
            </a:r>
            <a:r>
              <a:rPr lang="en-GB" sz="1200" i="1" dirty="0">
                <a:solidFill>
                  <a:schemeClr val="bg1"/>
                </a:solidFill>
                <a:cs typeface="Calibri" panose="020F0502020204030204" pitchFamily="34" charset="0"/>
              </a:rPr>
              <a:t>section</a:t>
            </a:r>
            <a:r>
              <a:rPr lang="en-GB" sz="1200" b="1" i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GB" sz="1200" i="1" dirty="0">
                <a:solidFill>
                  <a:schemeClr val="bg1"/>
                </a:solidFill>
                <a:cs typeface="Calibri" panose="020F0502020204030204" pitchFamily="34" charset="0"/>
              </a:rPr>
              <a:t>if you need any guidance on how to choose the correct Tax ID.</a:t>
            </a:r>
          </a:p>
        </p:txBody>
      </p:sp>
    </p:spTree>
    <p:extLst>
      <p:ext uri="{BB962C8B-B14F-4D97-AF65-F5344CB8AC3E}">
        <p14:creationId xmlns:p14="http://schemas.microsoft.com/office/powerpoint/2010/main" val="3420642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1815A159-4E3A-1D4D-BCE4-377C71F4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869" y="4150649"/>
            <a:ext cx="4091543" cy="13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878E0C74-A809-B2BC-3B10-3285DE75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1" y="3161538"/>
            <a:ext cx="44672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562851" y="1237335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[6/7]​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64798" y="1581999"/>
            <a:ext cx="10662403" cy="17583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same page, scroll down to the summary: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“Calculate”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refresh the price calculation – and you will see the refreshed total in negative value.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save the credit note for later,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 as draft”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submit the credit note,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“Submit”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After clicking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“Submit”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 disclaimer will appear – 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“Send Credit Note”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when ready.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FB2000DC-F461-CC02-49E9-88F7A8E6B233}"/>
              </a:ext>
            </a:extLst>
          </p:cNvPr>
          <p:cNvSpPr txBox="1"/>
          <p:nvPr/>
        </p:nvSpPr>
        <p:spPr>
          <a:xfrm>
            <a:off x="2414588" y="5463031"/>
            <a:ext cx="913828" cy="2519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DE9FDF3B-69E6-F8BA-240F-9CF48D770206}"/>
              </a:ext>
            </a:extLst>
          </p:cNvPr>
          <p:cNvSpPr txBox="1"/>
          <p:nvPr/>
        </p:nvSpPr>
        <p:spPr>
          <a:xfrm>
            <a:off x="8577072" y="5074920"/>
            <a:ext cx="996696" cy="3017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3E02AFBC-DCBB-F3C9-207F-1AE474254CF0}"/>
              </a:ext>
            </a:extLst>
          </p:cNvPr>
          <p:cNvSpPr txBox="1"/>
          <p:nvPr/>
        </p:nvSpPr>
        <p:spPr>
          <a:xfrm>
            <a:off x="3328416" y="5463031"/>
            <a:ext cx="740664" cy="2519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FF262-1847-AF19-3451-0BCF1EA150D5}"/>
              </a:ext>
            </a:extLst>
          </p:cNvPr>
          <p:cNvSpPr txBox="1"/>
          <p:nvPr/>
        </p:nvSpPr>
        <p:spPr>
          <a:xfrm>
            <a:off x="4069080" y="5463031"/>
            <a:ext cx="740664" cy="2519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76643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347ABA2-C3D7-BE47-0315-ACB958CE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" y="3617341"/>
            <a:ext cx="78486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901179" y="1268984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Credit Notes [7/7]​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64798" y="1670667"/>
            <a:ext cx="10662403" cy="175833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comments on the credit note, scroll down and use the “Comments” section on the Credit Note creation page: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Populate your comments and click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Comment”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it will be directly sent to Finastra requester.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 the @name functionality to send comments to additional Finastra users.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the response from Finastra is available, you will receive a notification and will be able to see responses in this section.</a:t>
            </a: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FF262-1847-AF19-3451-0BCF1EA150D5}"/>
              </a:ext>
            </a:extLst>
          </p:cNvPr>
          <p:cNvSpPr txBox="1"/>
          <p:nvPr/>
        </p:nvSpPr>
        <p:spPr>
          <a:xfrm>
            <a:off x="2084832" y="4213732"/>
            <a:ext cx="7461504" cy="8154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7E784F-070D-4EA0-91DF-3E4CBD0BF12B}"/>
              </a:ext>
            </a:extLst>
          </p:cNvPr>
          <p:cNvSpPr txBox="1"/>
          <p:nvPr/>
        </p:nvSpPr>
        <p:spPr>
          <a:xfrm>
            <a:off x="8549640" y="5187333"/>
            <a:ext cx="996696" cy="1710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95984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25936" y="1591912"/>
            <a:ext cx="7573978" cy="2371674"/>
          </a:xfrm>
        </p:spPr>
        <p:txBody>
          <a:bodyPr/>
          <a:lstStyle/>
          <a:p>
            <a:r>
              <a:rPr lang="en-US" b="1" dirty="0"/>
              <a:t>Viewing Invoices &amp; Credit Notes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6580" y="2243163"/>
            <a:ext cx="2121073" cy="2371674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48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024BEE-4541-BE4C-850A-EC5FB803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5846"/>
            <a:ext cx="9692420" cy="668216"/>
          </a:xfrm>
        </p:spPr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DD037C-9FB8-1A4D-9C5D-768219589431}"/>
              </a:ext>
            </a:extLst>
          </p:cNvPr>
          <p:cNvSpPr/>
          <p:nvPr/>
        </p:nvSpPr>
        <p:spPr>
          <a:xfrm>
            <a:off x="644907" y="1808163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D06249-CE33-6E49-87F9-F1EFA5B26EF9}"/>
              </a:ext>
            </a:extLst>
          </p:cNvPr>
          <p:cNvSpPr/>
          <p:nvPr/>
        </p:nvSpPr>
        <p:spPr>
          <a:xfrm>
            <a:off x="644907" y="2909091"/>
            <a:ext cx="822742" cy="8227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01E51-0702-474E-B84A-88C66C6E2D95}"/>
              </a:ext>
            </a:extLst>
          </p:cNvPr>
          <p:cNvSpPr/>
          <p:nvPr/>
        </p:nvSpPr>
        <p:spPr>
          <a:xfrm>
            <a:off x="644907" y="4010019"/>
            <a:ext cx="822742" cy="82274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69F685-C0D5-CE40-AC2E-62766448E155}"/>
              </a:ext>
            </a:extLst>
          </p:cNvPr>
          <p:cNvSpPr/>
          <p:nvPr/>
        </p:nvSpPr>
        <p:spPr>
          <a:xfrm>
            <a:off x="6214471" y="1808163"/>
            <a:ext cx="822742" cy="822742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4082F-82B4-EB4C-AB8E-9867FF73BBFE}"/>
              </a:ext>
            </a:extLst>
          </p:cNvPr>
          <p:cNvSpPr/>
          <p:nvPr/>
        </p:nvSpPr>
        <p:spPr>
          <a:xfrm>
            <a:off x="6214471" y="2909091"/>
            <a:ext cx="822742" cy="8227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ADA5AA33-6358-AE46-90E2-561E6409F6AF}"/>
              </a:ext>
            </a:extLst>
          </p:cNvPr>
          <p:cNvSpPr txBox="1">
            <a:spLocks/>
          </p:cNvSpPr>
          <p:nvPr/>
        </p:nvSpPr>
        <p:spPr>
          <a:xfrm>
            <a:off x="1746722" y="2786668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Creating PO-Backed Credit Notes​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EB7C86C-E314-8847-8256-75991646FE46}"/>
              </a:ext>
            </a:extLst>
          </p:cNvPr>
          <p:cNvSpPr txBox="1">
            <a:spLocks/>
          </p:cNvSpPr>
          <p:nvPr/>
        </p:nvSpPr>
        <p:spPr>
          <a:xfrm>
            <a:off x="1746722" y="3897873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r>
              <a:rPr lang="en-US" b="1" dirty="0"/>
              <a:t>Viewing Invoices &amp; Credit Notes​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48450B-CA45-E249-812B-D44530F3DEBC}"/>
              </a:ext>
            </a:extLst>
          </p:cNvPr>
          <p:cNvSpPr txBox="1">
            <a:spLocks/>
          </p:cNvSpPr>
          <p:nvPr/>
        </p:nvSpPr>
        <p:spPr>
          <a:xfrm>
            <a:off x="7316286" y="1742391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Creating Reports &amp; Downloading Invoices​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B79155C-BD91-7A42-B2F2-27D7A686697E}"/>
              </a:ext>
            </a:extLst>
          </p:cNvPr>
          <p:cNvSpPr txBox="1">
            <a:spLocks/>
          </p:cNvSpPr>
          <p:nvPr/>
        </p:nvSpPr>
        <p:spPr>
          <a:xfrm>
            <a:off x="7316286" y="2786668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Tax Guidance​</a:t>
            </a:r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5C75D636-DCCB-42F0-B75D-34B2190FB529}"/>
              </a:ext>
            </a:extLst>
          </p:cNvPr>
          <p:cNvSpPr txBox="1">
            <a:spLocks/>
          </p:cNvSpPr>
          <p:nvPr/>
        </p:nvSpPr>
        <p:spPr>
          <a:xfrm>
            <a:off x="1746722" y="1848923"/>
            <a:ext cx="3658834" cy="7735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chemeClr val="accent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</a:rPr>
              <a:t>Creating PO-Backed Invoices​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CD91A3-3E0C-D5B6-FB10-423C29B9A562}"/>
              </a:ext>
            </a:extLst>
          </p:cNvPr>
          <p:cNvSpPr/>
          <p:nvPr/>
        </p:nvSpPr>
        <p:spPr>
          <a:xfrm>
            <a:off x="6214471" y="4010019"/>
            <a:ext cx="822742" cy="82274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7379C1D-3236-8D79-02E1-3180EEA9F4F4}"/>
              </a:ext>
            </a:extLst>
          </p:cNvPr>
          <p:cNvSpPr txBox="1">
            <a:spLocks/>
          </p:cNvSpPr>
          <p:nvPr/>
        </p:nvSpPr>
        <p:spPr>
          <a:xfrm>
            <a:off x="7316286" y="3885767"/>
            <a:ext cx="3658834" cy="9469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  <a:p>
            <a:r>
              <a:rPr lang="en-US" b="1" dirty="0"/>
              <a:t>Additional Information​</a:t>
            </a:r>
          </a:p>
        </p:txBody>
      </p:sp>
    </p:spTree>
    <p:extLst>
      <p:ext uri="{BB962C8B-B14F-4D97-AF65-F5344CB8AC3E}">
        <p14:creationId xmlns:p14="http://schemas.microsoft.com/office/powerpoint/2010/main" val="302659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8715375" cy="383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Viewing Invoices &amp; Credit Notes [1/2]​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9"/>
            <a:ext cx="10462851" cy="103655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view the general info of the invoice/credit note, login to your CSP account: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tab. Under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sub-tab, use the search bar to search for the invoice/credit note.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will see general info of the invoice/credit note, e.g.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“Created Date”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“Status”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“Status”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can be any of the below: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5FEC2D-0E90-7D03-EADC-708B6ECCD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920095"/>
              </p:ext>
            </p:extLst>
          </p:nvPr>
        </p:nvGraphicFramePr>
        <p:xfrm>
          <a:off x="600589" y="2787204"/>
          <a:ext cx="5764328" cy="3896112"/>
        </p:xfrm>
        <a:graphic>
          <a:graphicData uri="http://schemas.openxmlformats.org/drawingml/2006/table">
            <a:tbl>
              <a:tblPr/>
              <a:tblGrid>
                <a:gridCol w="932681">
                  <a:extLst>
                    <a:ext uri="{9D8B030D-6E8A-4147-A177-3AD203B41FA5}">
                      <a16:colId xmlns:a16="http://schemas.microsoft.com/office/drawing/2014/main" val="2995672816"/>
                    </a:ext>
                  </a:extLst>
                </a:gridCol>
                <a:gridCol w="4831647">
                  <a:extLst>
                    <a:ext uri="{9D8B030D-6E8A-4147-A177-3AD203B41FA5}">
                      <a16:colId xmlns:a16="http://schemas.microsoft.com/office/drawing/2014/main" val="2990287753"/>
                    </a:ext>
                  </a:extLst>
                </a:gridCol>
              </a:tblGrid>
              <a:tr h="31774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Status​</a:t>
                      </a:r>
                      <a:endParaRPr lang="en-GB" sz="16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100" b="1" i="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Definition​</a:t>
                      </a:r>
                      <a:endParaRPr lang="en-GB" sz="16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281816"/>
                  </a:ext>
                </a:extLst>
              </a:tr>
              <a:tr h="3055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Abandoned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 disputed invoice has been abandoned.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981984"/>
                  </a:ext>
                </a:extLst>
              </a:tr>
              <a:tr h="3055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Approved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 invoice/credit note has been accepted for payment by Finastra.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945229"/>
                  </a:ext>
                </a:extLst>
              </a:tr>
              <a:tr h="5295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Disputed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 invoice/credit note has been disputed by Finastra. You will need to review comments and action to resolve the dispute.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84672"/>
                  </a:ext>
                </a:extLst>
              </a:tr>
              <a:tr h="3055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Draft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 invoice/credit note is saved in draft and has not been submitted yet.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978884"/>
                  </a:ext>
                </a:extLst>
              </a:tr>
              <a:tr h="646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Invalid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is specific for compliant e-invoices for clearance countries. It indicates the compliant invoices submitted have incorrect or incomplete information and therefore have been moved to a permanent Invalid state.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617303"/>
                  </a:ext>
                </a:extLst>
              </a:tr>
              <a:tr h="52957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Pending Approval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 invoice/credit note is currently under review by Finastra.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268126"/>
                  </a:ext>
                </a:extLst>
              </a:tr>
              <a:tr h="41306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Processing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 invoice/credit note is being processed by Finastra’s Accounts Payable department.</a:t>
                      </a:r>
                      <a:r>
                        <a:rPr lang="en-US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668633"/>
                  </a:ext>
                </a:extLst>
              </a:tr>
              <a:tr h="3055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000" b="0" i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Voided</a:t>
                      </a:r>
                      <a:r>
                        <a:rPr lang="en-GB" sz="1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GB" sz="16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b="0" i="0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This status indicates there is an issue with the invoice/credit note and hence it is cancelled.</a:t>
                      </a:r>
                      <a:r>
                        <a:rPr lang="en-US" sz="1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sz="16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0043" marR="80043" marT="40022" marB="40022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09470"/>
                  </a:ext>
                </a:extLst>
              </a:tr>
            </a:tbl>
          </a:graphicData>
        </a:graphic>
      </p:graphicFrame>
      <p:pic>
        <p:nvPicPr>
          <p:cNvPr id="14340" name="Picture 4">
            <a:extLst>
              <a:ext uri="{FF2B5EF4-FFF2-40B4-BE49-F238E27FC236}">
                <a16:creationId xmlns:a16="http://schemas.microsoft.com/office/drawing/2014/main" id="{9013E3CE-1EF1-8808-0736-42B2C164E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41" y="3637598"/>
            <a:ext cx="53625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EA0760-404A-2BE2-8AE6-1D348AFAC623}"/>
              </a:ext>
            </a:extLst>
          </p:cNvPr>
          <p:cNvSpPr txBox="1"/>
          <p:nvPr/>
        </p:nvSpPr>
        <p:spPr>
          <a:xfrm>
            <a:off x="8074744" y="4312068"/>
            <a:ext cx="547778" cy="8463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44666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EC4612B-B55B-56E5-2782-614E69F6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48" y="3244121"/>
            <a:ext cx="56959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231485"/>
            <a:ext cx="8715375" cy="3837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Viewing Invoices &amp; Credit Notes [2/2]​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615208"/>
            <a:ext cx="10462851" cy="168577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view the payment details and the history of the invoice/credit note, click into to the invoice/credit note: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Scroll down to the bottom of the page: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Unfold the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“Payments”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 to view payment details;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Unfold the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“History”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 to view the audit trail of all changes applied to the invoice/credit note.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A0760-404A-2BE2-8AE6-1D348AFAC623}"/>
              </a:ext>
            </a:extLst>
          </p:cNvPr>
          <p:cNvSpPr txBox="1"/>
          <p:nvPr/>
        </p:nvSpPr>
        <p:spPr>
          <a:xfrm>
            <a:off x="1115568" y="4123944"/>
            <a:ext cx="612648" cy="1720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DDD2F5A0-5377-F09D-6BF4-219A38A9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262749"/>
            <a:ext cx="64198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7C3A60-1F3C-8084-E861-AA2551DE3D72}"/>
              </a:ext>
            </a:extLst>
          </p:cNvPr>
          <p:cNvSpPr txBox="1"/>
          <p:nvPr/>
        </p:nvSpPr>
        <p:spPr>
          <a:xfrm>
            <a:off x="10625328" y="5401056"/>
            <a:ext cx="335280" cy="1767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EA4E8F-71AF-090A-7620-CED5EC4F54A7}"/>
              </a:ext>
            </a:extLst>
          </p:cNvPr>
          <p:cNvSpPr txBox="1"/>
          <p:nvPr/>
        </p:nvSpPr>
        <p:spPr>
          <a:xfrm>
            <a:off x="10625328" y="5933311"/>
            <a:ext cx="335280" cy="1767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419000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dirty="0"/>
              <a:t>Creating Reports &amp; Downloading Invoices​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0004" y="1243029"/>
            <a:ext cx="2121073" cy="2371674"/>
          </a:xfrm>
        </p:spPr>
        <p:txBody>
          <a:bodyPr/>
          <a:lstStyle/>
          <a:p>
            <a:r>
              <a:rPr lang="en-GB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3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Reports &amp; Downloading Invoices [1/5]​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64573" y="1478048"/>
            <a:ext cx="10462851" cy="1038985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create a custom report for invoices, login to your CSP account: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tab.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Under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sub-tab, use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“View”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dropdown to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“Create View”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0720E84-CA18-3BCE-A7D8-E127956B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13" y="2259521"/>
            <a:ext cx="87249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9294EC05-98F6-387D-68A7-73A7EBD9BE6F}"/>
              </a:ext>
            </a:extLst>
          </p:cNvPr>
          <p:cNvSpPr txBox="1"/>
          <p:nvPr/>
        </p:nvSpPr>
        <p:spPr>
          <a:xfrm>
            <a:off x="2719457" y="3038901"/>
            <a:ext cx="553454" cy="211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C70BBD37-0B24-5A2B-652F-E4056364F661}"/>
              </a:ext>
            </a:extLst>
          </p:cNvPr>
          <p:cNvSpPr txBox="1"/>
          <p:nvPr/>
        </p:nvSpPr>
        <p:spPr>
          <a:xfrm>
            <a:off x="2996184" y="2729479"/>
            <a:ext cx="553454" cy="211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4CCC68D-C726-D065-4382-E9948E805345}"/>
              </a:ext>
            </a:extLst>
          </p:cNvPr>
          <p:cNvSpPr txBox="1"/>
          <p:nvPr/>
        </p:nvSpPr>
        <p:spPr>
          <a:xfrm>
            <a:off x="7537704" y="6016752"/>
            <a:ext cx="1450848" cy="18541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635250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Reports &amp; Downloading Invoices [2/5]​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64573" y="1478048"/>
            <a:ext cx="10462851" cy="1804648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custom view creation page: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Ensure to select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“Finastra”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“Select customer”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dropdown.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Complete the fields in the </a:t>
            </a:r>
            <a:r>
              <a:rPr lang="en-GB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“General” </a:t>
            </a:r>
            <a:r>
              <a:rPr lang="en-GB" sz="1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section: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“Name”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populate the report name – </a:t>
            </a:r>
            <a:r>
              <a:rPr lang="en-GB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this field has a 30-character limit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“Visibility”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set the report visibility to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“Only Me” 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 </a:t>
            </a: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“Everyone”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“Start with view”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: select the view as a starting condition for your report.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76301D6-BCA2-739E-2316-A5F1866A9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657" y="3282696"/>
            <a:ext cx="736282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3ACCE21D-9DE3-3711-B2C0-49BFD1BDC485}"/>
              </a:ext>
            </a:extLst>
          </p:cNvPr>
          <p:cNvSpPr txBox="1"/>
          <p:nvPr/>
        </p:nvSpPr>
        <p:spPr>
          <a:xfrm>
            <a:off x="7165585" y="3735364"/>
            <a:ext cx="2219579" cy="1736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3548669-C2BA-CCEF-5332-4A799C59C40D}"/>
              </a:ext>
            </a:extLst>
          </p:cNvPr>
          <p:cNvSpPr txBox="1"/>
          <p:nvPr/>
        </p:nvSpPr>
        <p:spPr>
          <a:xfrm>
            <a:off x="3477505" y="4800601"/>
            <a:ext cx="1606559" cy="2194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874EB2-D779-DAC9-8143-C76B3276F773}"/>
              </a:ext>
            </a:extLst>
          </p:cNvPr>
          <p:cNvSpPr txBox="1"/>
          <p:nvPr/>
        </p:nvSpPr>
        <p:spPr>
          <a:xfrm>
            <a:off x="3373873" y="5104068"/>
            <a:ext cx="1810775" cy="2758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0F56B0B-A9DE-4E23-85D9-34B388E94EA6}"/>
              </a:ext>
            </a:extLst>
          </p:cNvPr>
          <p:cNvSpPr txBox="1"/>
          <p:nvPr/>
        </p:nvSpPr>
        <p:spPr>
          <a:xfrm>
            <a:off x="3154680" y="5463963"/>
            <a:ext cx="2176272" cy="2341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54897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9" y="1478048"/>
            <a:ext cx="10496976" cy="112510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Scroll down and complete the “Conditions” section: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set up conditions for one condition line, use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“Match Conditions”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dropdown to: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“Match all conditions”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filter out the results that match </a:t>
            </a:r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all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conditions;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 select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“Match at least one condition”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filter out the results that match </a:t>
            </a:r>
            <a:r>
              <a:rPr lang="en-GB" sz="16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any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conditions.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set up conditions for multiple condition lines: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group of conditions”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or the green plus icon – a new line will appear under the first condition line.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“Match at least one condition from every group”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set up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“AND”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function or select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“Match all conditions from at least one group”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set up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“OR”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function</a:t>
            </a:r>
            <a:r>
              <a:rPr lang="en-GB" sz="1800" b="0" i="0" u="none" strike="noStrike" dirty="0">
                <a:solidFill>
                  <a:srgbClr val="00338D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6EDE2CD-902C-36DA-D89E-FBAA73C5C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3" y="2578013"/>
            <a:ext cx="691515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Reports &amp; Downloading Invoices [3/5]​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0F56B0B-A9DE-4E23-85D9-34B388E94EA6}"/>
              </a:ext>
            </a:extLst>
          </p:cNvPr>
          <p:cNvSpPr txBox="1"/>
          <p:nvPr/>
        </p:nvSpPr>
        <p:spPr>
          <a:xfrm>
            <a:off x="3669686" y="3044933"/>
            <a:ext cx="1289304" cy="245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A10903A7-F27C-22A8-0467-6047F50C9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790" y="2985529"/>
            <a:ext cx="13049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AC60AB-E8AA-FC5B-47D5-6E171182A913}"/>
              </a:ext>
            </a:extLst>
          </p:cNvPr>
          <p:cNvCxnSpPr>
            <a:cxnSpLocks/>
          </p:cNvCxnSpPr>
          <p:nvPr/>
        </p:nvCxnSpPr>
        <p:spPr>
          <a:xfrm flipV="1">
            <a:off x="5012123" y="3175693"/>
            <a:ext cx="332041" cy="763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">
            <a:extLst>
              <a:ext uri="{FF2B5EF4-FFF2-40B4-BE49-F238E27FC236}">
                <a16:creationId xmlns:a16="http://schemas.microsoft.com/office/drawing/2014/main" id="{ADFDB76C-3F3B-8EC6-68DF-700B30446CB5}"/>
              </a:ext>
            </a:extLst>
          </p:cNvPr>
          <p:cNvSpPr txBox="1"/>
          <p:nvPr/>
        </p:nvSpPr>
        <p:spPr>
          <a:xfrm>
            <a:off x="5397297" y="3074157"/>
            <a:ext cx="1257301" cy="2670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F075C0C8-777E-AF8D-65EB-355A9D59B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3" y="5148072"/>
            <a:ext cx="6362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E6334D72-3FA7-03E2-7BE3-9F76DE44A7F7}"/>
              </a:ext>
            </a:extLst>
          </p:cNvPr>
          <p:cNvSpPr txBox="1"/>
          <p:nvPr/>
        </p:nvSpPr>
        <p:spPr>
          <a:xfrm>
            <a:off x="3580817" y="5541264"/>
            <a:ext cx="1816479" cy="2476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A60192-CAEA-1D72-8D95-1591929D983C}"/>
              </a:ext>
            </a:extLst>
          </p:cNvPr>
          <p:cNvCxnSpPr>
            <a:cxnSpLocks/>
          </p:cNvCxnSpPr>
          <p:nvPr/>
        </p:nvCxnSpPr>
        <p:spPr>
          <a:xfrm flipV="1">
            <a:off x="5487732" y="5666286"/>
            <a:ext cx="332041" cy="763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4" name="Picture 12">
            <a:extLst>
              <a:ext uri="{FF2B5EF4-FFF2-40B4-BE49-F238E27FC236}">
                <a16:creationId xmlns:a16="http://schemas.microsoft.com/office/drawing/2014/main" id="{3C334B66-2923-282D-37DE-B200E7503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3" y="5416749"/>
            <a:ext cx="2000250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E6334D72-3FA7-03E2-7BE3-9F76DE44A7F7}"/>
              </a:ext>
            </a:extLst>
          </p:cNvPr>
          <p:cNvSpPr txBox="1"/>
          <p:nvPr/>
        </p:nvSpPr>
        <p:spPr>
          <a:xfrm>
            <a:off x="5862963" y="5483345"/>
            <a:ext cx="1957060" cy="44775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111453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1ADB91EF-69FE-BE09-06A0-384B8502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2544299"/>
            <a:ext cx="48863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47512" y="1481329"/>
            <a:ext cx="10496976" cy="1125102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After completing the “Conditions” section, scroll down to the “Columns” section and set up the displayable fields in the report: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include fields in the report, drag and drop fields under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“Selected columns”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;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unselect fields, drag and drop them under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“Available columns”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algn="l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97865"/>
            <a:ext cx="6257411" cy="2834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Reports &amp; Downloading Invoices [4/5]​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0F56B0B-A9DE-4E23-85D9-34B388E94EA6}"/>
              </a:ext>
            </a:extLst>
          </p:cNvPr>
          <p:cNvSpPr txBox="1"/>
          <p:nvPr/>
        </p:nvSpPr>
        <p:spPr>
          <a:xfrm>
            <a:off x="3505094" y="3428999"/>
            <a:ext cx="783442" cy="2214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B04A2066-98FE-DAB3-499C-4375D7F78BC7}"/>
              </a:ext>
            </a:extLst>
          </p:cNvPr>
          <p:cNvSpPr txBox="1"/>
          <p:nvPr/>
        </p:nvSpPr>
        <p:spPr>
          <a:xfrm>
            <a:off x="4507886" y="3417181"/>
            <a:ext cx="783442" cy="2214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174475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AD868D1E-F607-B3DE-6EA7-B187E96EB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371" y="2008400"/>
            <a:ext cx="58102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9" y="1478048"/>
            <a:ext cx="10760962" cy="77893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After selecting the needed fields, scroll down to the “Default Sort Order”: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“Sort by”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 to sort the order of the invoice/credit note display.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save the view.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the custom view has been created: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download a report with the newly customised view: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the view use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“View”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dropdown and click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“Export to”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dropdown to download a report in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“CSV for Excel (current columns)”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format.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Coupa stores all the invoices that you have created. To download the invoices, use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“View”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 or the search bar to filter out the invoices and click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“Export to”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dropdown to download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“Legal Invoice (zip)”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Reports &amp; Downloading Invoices [5/5]​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1BFC0D4-D3B1-E9F4-237C-AECB00A02D58}"/>
              </a:ext>
            </a:extLst>
          </p:cNvPr>
          <p:cNvSpPr txBox="1"/>
          <p:nvPr/>
        </p:nvSpPr>
        <p:spPr>
          <a:xfrm>
            <a:off x="4005679" y="2456473"/>
            <a:ext cx="2205251" cy="1508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96D01B-71AB-1BA8-947B-630FA678048A}"/>
              </a:ext>
            </a:extLst>
          </p:cNvPr>
          <p:cNvGrpSpPr/>
          <p:nvPr/>
        </p:nvGrpSpPr>
        <p:grpSpPr>
          <a:xfrm>
            <a:off x="3234179" y="5073945"/>
            <a:ext cx="5723642" cy="1248238"/>
            <a:chOff x="3241799" y="5076362"/>
            <a:chExt cx="5723642" cy="12482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0946828-E767-3A99-005C-777777A45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97"/>
            <a:stretch/>
          </p:blipFill>
          <p:spPr>
            <a:xfrm>
              <a:off x="3241799" y="5076362"/>
              <a:ext cx="5723642" cy="12482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FE0CD1F1-967A-2FD2-A7AA-2ED9BAA3A90C}"/>
                </a:ext>
              </a:extLst>
            </p:cNvPr>
            <p:cNvSpPr txBox="1"/>
            <p:nvPr/>
          </p:nvSpPr>
          <p:spPr>
            <a:xfrm>
              <a:off x="6481893" y="5594525"/>
              <a:ext cx="2362443" cy="1655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endParaRPr lang="en-GB" sz="1200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AED5FFAF-5151-1F32-2C19-E096A675AD8C}"/>
                </a:ext>
              </a:extLst>
            </p:cNvPr>
            <p:cNvSpPr txBox="1"/>
            <p:nvPr/>
          </p:nvSpPr>
          <p:spPr>
            <a:xfrm>
              <a:off x="3288057" y="5597155"/>
              <a:ext cx="564752" cy="1655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endParaRPr lang="en-GB" sz="1200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55545590-82B5-711D-D37D-3FCD1808CC77}"/>
                </a:ext>
              </a:extLst>
            </p:cNvPr>
            <p:cNvSpPr txBox="1"/>
            <p:nvPr/>
          </p:nvSpPr>
          <p:spPr>
            <a:xfrm>
              <a:off x="3298330" y="5907368"/>
              <a:ext cx="1242847" cy="1655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endParaRPr lang="en-GB" sz="1200"/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0B1CF7A4-42D0-6842-E149-B4AABBDEC915}"/>
                </a:ext>
              </a:extLst>
            </p:cNvPr>
            <p:cNvSpPr txBox="1"/>
            <p:nvPr/>
          </p:nvSpPr>
          <p:spPr>
            <a:xfrm>
              <a:off x="3298330" y="6217581"/>
              <a:ext cx="1242847" cy="10701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</a:pP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2355073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Tax Guidance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6580" y="2243163"/>
            <a:ext cx="2121073" cy="2371674"/>
          </a:xfrm>
        </p:spPr>
        <p:txBody>
          <a:bodyPr/>
          <a:lstStyle/>
          <a:p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8135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Tax Guidance​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30448" y="1432265"/>
            <a:ext cx="10462851" cy="293850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Guidance on choosing the correct Tax ID: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GB" sz="1400" b="0" i="0" u="sng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Your Tax ID in the legal invoice that Coupa generates on your behalf is driven by your Remit to Address (RTA) set up in the CSP.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Therefore, if your business is tax registered in multiple countries, you will need to ensure to set up the correct Tax ID against each RTA in CSP.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You should ensure the correct tax is charged on your invoice.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Depending on the invoicing country, you will have different available fields to populate your tax information. For instance, if you are a UK supplier, you will be able to choose the VAT rates with available options, e.g. 5% and 20%, when creating your invoice.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find below some high-level guidance on how to select the correct Tax ID: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0E5C5D6-D88B-D605-3353-9ACF3FF16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31022"/>
              </p:ext>
            </p:extLst>
          </p:nvPr>
        </p:nvGraphicFramePr>
        <p:xfrm>
          <a:off x="600589" y="4251896"/>
          <a:ext cx="10975716" cy="1859280"/>
        </p:xfrm>
        <a:graphic>
          <a:graphicData uri="http://schemas.openxmlformats.org/drawingml/2006/table">
            <a:tbl>
              <a:tblPr/>
              <a:tblGrid>
                <a:gridCol w="5487858">
                  <a:extLst>
                    <a:ext uri="{9D8B030D-6E8A-4147-A177-3AD203B41FA5}">
                      <a16:colId xmlns:a16="http://schemas.microsoft.com/office/drawing/2014/main" val="3672826564"/>
                    </a:ext>
                  </a:extLst>
                </a:gridCol>
                <a:gridCol w="5487858">
                  <a:extLst>
                    <a:ext uri="{9D8B030D-6E8A-4147-A177-3AD203B41FA5}">
                      <a16:colId xmlns:a16="http://schemas.microsoft.com/office/drawing/2014/main" val="4151886000"/>
                    </a:ext>
                  </a:extLst>
                </a:gridCol>
              </a:tblGrid>
              <a:tr h="19755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GB" sz="1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If tax is applicable​</a:t>
                      </a:r>
                      <a:endParaRPr lang="en-GB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If tax is not applicable​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49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207184"/>
                  </a:ext>
                </a:extLst>
              </a:tr>
              <a:tr h="145815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If you are </a:t>
                      </a:r>
                      <a:r>
                        <a:rPr lang="en-US" sz="1200" b="1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charging tax </a:t>
                      </a:r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on your supply (including tax at a reduced or zero-rate):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Your Tax ID should match the country where tax is being charged.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For example, if you have imported goods into the UK and you will charge UK VAT, and you will need to populate your UK VAT ID.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If you are </a:t>
                      </a:r>
                      <a:r>
                        <a:rPr lang="en-US" sz="1200" b="1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not charging tax </a:t>
                      </a:r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on your supply: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If goods are being supplied to a customer located in a different country, your tax ID (if applicable) normally matches the country where the goods are being shipped from.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If services are being provided, your tax ID country will normally match the country where your establishment providing the services is located.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u="none" strike="noStrike" dirty="0">
                          <a:solidFill>
                            <a:srgbClr val="00338D"/>
                          </a:solidFill>
                          <a:effectLst/>
                          <a:latin typeface="Arial" panose="020B0604020202020204" pitchFamily="34" charset="0"/>
                        </a:rPr>
                        <a:t>If you are not sure of the correct VAT ID to use for your supply, please seek help from your tax team or the local tax authorities as appropriate. </a:t>
                      </a:r>
                      <a:r>
                        <a:rPr lang="en-US" sz="12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F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120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156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066" y="3066692"/>
            <a:ext cx="6576053" cy="1009650"/>
          </a:xfrm>
        </p:spPr>
        <p:txBody>
          <a:bodyPr/>
          <a:lstStyle/>
          <a:p>
            <a:r>
              <a:rPr lang="en-GB" sz="4800" dirty="0"/>
              <a:t>Creating PO-Backed Invoices​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248" y="1704668"/>
            <a:ext cx="2121073" cy="2371674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043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F7BC6-DBCB-4CFC-99C5-1119D1121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944" y="1308448"/>
            <a:ext cx="7573978" cy="2371674"/>
          </a:xfrm>
        </p:spPr>
        <p:txBody>
          <a:bodyPr/>
          <a:lstStyle/>
          <a:p>
            <a:r>
              <a:rPr lang="en-US" b="1" dirty="0"/>
              <a:t>Additional Information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6580" y="2243163"/>
            <a:ext cx="2121073" cy="2371674"/>
          </a:xfrm>
        </p:spPr>
        <p:txBody>
          <a:bodyPr/>
          <a:lstStyle/>
          <a:p>
            <a:r>
              <a:rPr lang="en-GB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193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10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00589" y="1159936"/>
            <a:ext cx="10760963" cy="455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Additional Information​​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864574" y="1523705"/>
            <a:ext cx="10462851" cy="36910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Below are the list of countries which are supported by Coupa’s Compliant E-invoicing: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/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r>
              <a:rPr lang="en-US" sz="18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Note: Further details can be found on Coupa Compass: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sng" strike="noStrike" dirty="0">
                <a:solidFill>
                  <a:srgbClr val="00B8F5"/>
                </a:solidFill>
                <a:effectLst/>
                <a:latin typeface="Arial" panose="020B0604020202020204" pitchFamily="34" charset="0"/>
                <a:hlinkClick r:id="rId3"/>
              </a:rPr>
              <a:t>List of Supported CaaS Countries | Coupa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F8AEFD-7D85-08D1-84D5-A8418720E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72462"/>
              </p:ext>
            </p:extLst>
          </p:nvPr>
        </p:nvGraphicFramePr>
        <p:xfrm>
          <a:off x="1301590" y="1978977"/>
          <a:ext cx="8729380" cy="38404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82345">
                  <a:extLst>
                    <a:ext uri="{9D8B030D-6E8A-4147-A177-3AD203B41FA5}">
                      <a16:colId xmlns:a16="http://schemas.microsoft.com/office/drawing/2014/main" val="3502532364"/>
                    </a:ext>
                  </a:extLst>
                </a:gridCol>
                <a:gridCol w="2182345">
                  <a:extLst>
                    <a:ext uri="{9D8B030D-6E8A-4147-A177-3AD203B41FA5}">
                      <a16:colId xmlns:a16="http://schemas.microsoft.com/office/drawing/2014/main" val="2074851773"/>
                    </a:ext>
                  </a:extLst>
                </a:gridCol>
                <a:gridCol w="2182345">
                  <a:extLst>
                    <a:ext uri="{9D8B030D-6E8A-4147-A177-3AD203B41FA5}">
                      <a16:colId xmlns:a16="http://schemas.microsoft.com/office/drawing/2014/main" val="1348200199"/>
                    </a:ext>
                  </a:extLst>
                </a:gridCol>
                <a:gridCol w="2182345">
                  <a:extLst>
                    <a:ext uri="{9D8B030D-6E8A-4147-A177-3AD203B41FA5}">
                      <a16:colId xmlns:a16="http://schemas.microsoft.com/office/drawing/2014/main" val="11466587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Australia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Finland</a:t>
                      </a:r>
                      <a:r>
                        <a:rPr lang="en-GB" sz="1200" b="1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Malta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Singapore</a:t>
                      </a:r>
                      <a:r>
                        <a:rPr lang="en-GB" sz="1200" b="1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1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94836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Austria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France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Mexico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Slovakia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32164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Bahrain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Germany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Montenegro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Slovenia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76024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Bangladesh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Greece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Myanmar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501085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Belgium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Hong Kong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Namibia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South Korea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59361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Brazil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Hungary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Netherlands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Spain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688773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Bulgaria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India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New Zealand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Sweden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84082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Canada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Ireland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Norway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Switzerland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89837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China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Italy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Pakistan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United Arab Emirates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824971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Colombia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Japan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Poland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UK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027472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Croatia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Latvia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Portugal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USA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90757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Czech Republic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Lithuania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Romania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858792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Denmark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Luxembourg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Saudi Arabia 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10979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Estonia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>
                          <a:solidFill>
                            <a:schemeClr val="bg1"/>
                          </a:solidFill>
                          <a:effectLst/>
                        </a:rPr>
                        <a:t>Malaysia</a:t>
                      </a:r>
                      <a:r>
                        <a:rPr lang="en-GB" sz="1200" b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200" b="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Serbia</a:t>
                      </a: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</a:rPr>
                        <a:t>​</a:t>
                      </a:r>
                      <a:endParaRPr lang="en-GB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 fontAlgn="auto"/>
                      <a:r>
                        <a:rPr lang="en-GB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​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733790699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58344B8-AC9B-F2D0-FA09-8F9603791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038" y="3081101"/>
            <a:ext cx="8556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13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EA279-88D3-44C2-9FC9-BFAC2C2865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675" y="909909"/>
            <a:ext cx="11288549" cy="2371674"/>
          </a:xfrm>
        </p:spPr>
        <p:txBody>
          <a:bodyPr/>
          <a:lstStyle/>
          <a:p>
            <a:pPr algn="l"/>
            <a:r>
              <a:rPr lang="en-GB" sz="5000"/>
              <a:t>Thank you! </a:t>
            </a:r>
            <a:br>
              <a:rPr lang="en-GB" sz="8800"/>
            </a:br>
            <a:br>
              <a:rPr lang="en-GB" sz="8800"/>
            </a:br>
            <a:r>
              <a:rPr lang="en-GB" sz="8800"/>
              <a:t>FINANCE IS OPEN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2ADD70-B4C7-A028-AD90-BB99A6EE957A}"/>
              </a:ext>
            </a:extLst>
          </p:cNvPr>
          <p:cNvSpPr txBox="1">
            <a:spLocks/>
          </p:cNvSpPr>
          <p:nvPr/>
        </p:nvSpPr>
        <p:spPr>
          <a:xfrm>
            <a:off x="633110" y="4719847"/>
            <a:ext cx="5559042" cy="6339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65100" indent="-1651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9528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87375" indent="-144463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66763" indent="-153988" algn="l" defTabSz="91440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600" i="1">
                <a:solidFill>
                  <a:schemeClr val="bg1"/>
                </a:solidFill>
              </a:rPr>
              <a:t>Finastra unlocks innovation across the world </a:t>
            </a:r>
            <a:br>
              <a:rPr lang="en-PH" sz="1600" i="1">
                <a:solidFill>
                  <a:schemeClr val="bg1"/>
                </a:solidFill>
              </a:rPr>
            </a:br>
            <a:r>
              <a:rPr lang="en-PH" sz="1600" i="1">
                <a:solidFill>
                  <a:schemeClr val="bg1"/>
                </a:solidFill>
              </a:rPr>
              <a:t>of financial services, through our trusted </a:t>
            </a:r>
            <a:br>
              <a:rPr lang="en-PH" sz="1600" i="1">
                <a:solidFill>
                  <a:schemeClr val="bg1"/>
                </a:solidFill>
              </a:rPr>
            </a:br>
            <a:r>
              <a:rPr lang="en-PH" sz="1600" i="1">
                <a:solidFill>
                  <a:schemeClr val="bg1"/>
                </a:solidFill>
              </a:rPr>
              <a:t>software and open platform.</a:t>
            </a:r>
            <a:endParaRPr lang="en-US" sz="11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7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33432" y="1095613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[1/7]​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699820" y="1461870"/>
            <a:ext cx="10462851" cy="1591230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5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flip a PO into an invoice, login to your CSP account*:</a:t>
            </a:r>
            <a:r>
              <a:rPr lang="en-US" sz="15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5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the </a:t>
            </a:r>
            <a:r>
              <a:rPr lang="en-GB" sz="15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“Orders” </a:t>
            </a: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tab.</a:t>
            </a:r>
            <a:r>
              <a:rPr lang="en-US" sz="15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Under the </a:t>
            </a:r>
            <a:r>
              <a:rPr lang="en-GB" sz="15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“Orders” </a:t>
            </a: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sub-tab, use the search bar to search for the PO and click on the yellow coins to create an invoice.</a:t>
            </a:r>
            <a:r>
              <a:rPr lang="en-US" sz="15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If this is your first time creating an invoice, a pop-up screen will prompt you to select a </a:t>
            </a:r>
            <a:r>
              <a:rPr lang="en-GB" sz="15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“Legal Entity”</a:t>
            </a: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5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“Remit-To”</a:t>
            </a: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and </a:t>
            </a:r>
            <a:r>
              <a:rPr lang="en-GB" sz="15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“Ship-From Address”</a:t>
            </a:r>
            <a:r>
              <a:rPr lang="en-GB" sz="1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**.</a:t>
            </a:r>
            <a:endParaRPr lang="en-US" sz="15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9218A2-BAA3-1D73-4329-718A630C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0" y="2814855"/>
            <a:ext cx="51816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F40C9693-C4BA-5584-6AC4-E0230FF99D1C}"/>
              </a:ext>
            </a:extLst>
          </p:cNvPr>
          <p:cNvSpPr/>
          <p:nvPr/>
        </p:nvSpPr>
        <p:spPr>
          <a:xfrm rot="16200000">
            <a:off x="6033953" y="3925018"/>
            <a:ext cx="343854" cy="4343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9381ED3-4B3D-5AD9-B3EA-4C3B7A29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40" y="2733892"/>
            <a:ext cx="34099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8F42A2-850B-4150-B6ED-CC61B9845425}"/>
              </a:ext>
            </a:extLst>
          </p:cNvPr>
          <p:cNvSpPr txBox="1">
            <a:spLocks/>
          </p:cNvSpPr>
          <p:nvPr/>
        </p:nvSpPr>
        <p:spPr>
          <a:xfrm>
            <a:off x="571475" y="5396130"/>
            <a:ext cx="10257517" cy="29790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56870"/>
            <a:r>
              <a:rPr lang="en-GB" sz="1200" i="1" dirty="0">
                <a:solidFill>
                  <a:schemeClr val="bg1"/>
                </a:solidFill>
                <a:ea typeface="+mn-lt"/>
                <a:cs typeface="Calibri"/>
              </a:rPr>
              <a:t>* If you are to invoice a Finastra India entity, please send your legal invoice to the AP mailbox directly.</a:t>
            </a:r>
          </a:p>
          <a:p>
            <a:pPr lvl="1" indent="-356870"/>
            <a:r>
              <a:rPr lang="en-GB" sz="1200" i="1" dirty="0">
                <a:solidFill>
                  <a:schemeClr val="bg1"/>
                </a:solidFill>
                <a:ea typeface="+mn-lt"/>
                <a:cs typeface="Calibri"/>
              </a:rPr>
              <a:t>** Please note: you will need to set up your legal entity in CSP to be able to create an invoice. For further information, please refer to training pack </a:t>
            </a:r>
            <a:r>
              <a:rPr lang="en-GB" sz="1200" b="1" i="1" dirty="0">
                <a:solidFill>
                  <a:schemeClr val="bg1"/>
                </a:solidFill>
                <a:ea typeface="+mn-lt"/>
                <a:cs typeface="Calibri"/>
              </a:rPr>
              <a:t>1. Setting Up CSP Account</a:t>
            </a:r>
            <a:r>
              <a:rPr lang="en-GB" sz="1200" i="1" dirty="0">
                <a:solidFill>
                  <a:schemeClr val="bg1"/>
                </a:solidFill>
                <a:ea typeface="+mn-lt"/>
                <a:cs typeface="Calibri"/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1400599" y="3048296"/>
            <a:ext cx="353333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814672" y="3225302"/>
            <a:ext cx="353333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4720154" y="4775224"/>
            <a:ext cx="809941" cy="1597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5186380" y="5070170"/>
            <a:ext cx="121579" cy="1597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7114871" y="3133817"/>
            <a:ext cx="597926" cy="1683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7114871" y="3362302"/>
            <a:ext cx="597926" cy="1683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6747030" y="3590550"/>
            <a:ext cx="965768" cy="1683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73779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33432" y="1095613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[2/7]​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354813"/>
            <a:ext cx="6837322" cy="468050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invoice creation page: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“General Info”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section:</a:t>
            </a:r>
            <a:r>
              <a:rPr lang="en-GB" sz="1600" b="0" i="0" u="sng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Complete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 #”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“Invoice Date”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fields by referring </a:t>
            </a: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your legal invoice generated in your own ERP system.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Attach your supporting documents in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“Attachments”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 – </a:t>
            </a: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since Coupa will generate a legal invoice on your behalf, you should not attach your legal invoice as your attachments here; otherwise, it will be counted as double invoicing.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</a:t>
            </a:r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“From” 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and the </a:t>
            </a:r>
            <a:r>
              <a:rPr lang="en-GB" sz="1600" b="1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“To” </a:t>
            </a:r>
            <a:r>
              <a:rPr lang="en-GB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sections: </a:t>
            </a:r>
            <a:r>
              <a:rPr lang="en-US" sz="1600" b="0" i="0" u="sng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endParaRPr lang="en-US" sz="1400" b="0" i="0" u="sng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Confirm the pre-populated details – </a:t>
            </a: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details in those sections will be defaulted from your legal entity setup in CSP and the PO. 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l" rtl="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change the Invoice-From/Remit-To/Ship-From addresses, click the magnifying glass icon – </a:t>
            </a:r>
            <a:r>
              <a:rPr lang="en-GB" sz="1600" b="0" i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you will need to complete your e-invoicing setup to make addresses selectable for each fields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100457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8F42A2-850B-4150-B6ED-CC61B9845425}"/>
              </a:ext>
            </a:extLst>
          </p:cNvPr>
          <p:cNvSpPr txBox="1">
            <a:spLocks/>
          </p:cNvSpPr>
          <p:nvPr/>
        </p:nvSpPr>
        <p:spPr>
          <a:xfrm>
            <a:off x="2924058" y="5996613"/>
            <a:ext cx="10257517" cy="29790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56870"/>
            <a:r>
              <a:rPr lang="en-US" sz="1200" i="1" dirty="0">
                <a:solidFill>
                  <a:schemeClr val="bg1"/>
                </a:solidFill>
                <a:ea typeface="+mn-lt"/>
                <a:cs typeface="Calibri"/>
              </a:rPr>
              <a:t>Please refer to </a:t>
            </a:r>
            <a:r>
              <a:rPr lang="en-US" sz="1200" b="1" i="1" dirty="0">
                <a:solidFill>
                  <a:schemeClr val="bg1"/>
                </a:solidFill>
                <a:ea typeface="+mn-lt"/>
                <a:cs typeface="Calibri"/>
              </a:rPr>
              <a:t>05 Tax Guidance </a:t>
            </a:r>
            <a:r>
              <a:rPr lang="en-US" sz="1200" i="1" dirty="0">
                <a:solidFill>
                  <a:schemeClr val="bg1"/>
                </a:solidFill>
                <a:ea typeface="+mn-lt"/>
                <a:cs typeface="Calibri"/>
              </a:rPr>
              <a:t>section if you need any guidance on how to choose the correct Tax ID.​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DB8F54B-1B5D-86F4-1127-2ECAF796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1354813"/>
            <a:ext cx="44767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255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633432" y="1095613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[3/7]​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432493"/>
            <a:ext cx="10858557" cy="159907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same page, scroll down to the “Lines” section: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Review the pre-populated fields which has been defaulted from the PO and edit if needed.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 partial invoice, if the PO is: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 fontAlgn="base"/>
            <a:r>
              <a:rPr lang="en-US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Quantity-based (i.e.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“Category”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is Goods), edit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“Qty”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and/or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“Price”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field;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Amount-based (i.e.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“Category”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is Services), edit the </a:t>
            </a:r>
            <a:r>
              <a:rPr lang="en-GB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“Price” </a:t>
            </a: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field.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GB" sz="16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delete lines, click on the “x” icon.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59D1E40E-752A-5B75-8EAF-BBD473EAFA9A}"/>
              </a:ext>
            </a:extLst>
          </p:cNvPr>
          <p:cNvSpPr txBox="1"/>
          <p:nvPr/>
        </p:nvSpPr>
        <p:spPr>
          <a:xfrm>
            <a:off x="1214917" y="3062342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 u="sng" dirty="0">
                <a:solidFill>
                  <a:schemeClr val="bg1"/>
                </a:solidFill>
              </a:rPr>
              <a:t>An example of a quantity-based line: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127246E-BB2B-29D2-E4E7-2FF98A77C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5" y="3247008"/>
            <a:ext cx="53054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5486DDAB-9E10-4B4A-BE4E-F7B8743488BB}"/>
              </a:ext>
            </a:extLst>
          </p:cNvPr>
          <p:cNvSpPr txBox="1"/>
          <p:nvPr/>
        </p:nvSpPr>
        <p:spPr>
          <a:xfrm>
            <a:off x="7825752" y="3016175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 u="sng" dirty="0">
                <a:solidFill>
                  <a:schemeClr val="bg1"/>
                </a:solidFill>
              </a:rPr>
              <a:t>An example of an amount-based line: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A1518CE-14D9-4E6C-761F-63FD4BDA6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81" y="3247008"/>
            <a:ext cx="478155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534102" y="4106723"/>
            <a:ext cx="353333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1951015" y="3707227"/>
            <a:ext cx="353333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3274932" y="3694710"/>
            <a:ext cx="709086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5106929" y="3571392"/>
            <a:ext cx="272939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6984655" y="4039340"/>
            <a:ext cx="499222" cy="14426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8705025" y="3649870"/>
            <a:ext cx="770861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11150353" y="3553469"/>
            <a:ext cx="195309" cy="1537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590922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274465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[4/7]​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656074"/>
            <a:ext cx="10858557" cy="191438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 the “Lines” section and “Taxes” subsection:​</a:t>
            </a:r>
          </a:p>
          <a:p>
            <a:pPr lvl="1" fontAlgn="base"/>
            <a:endParaRPr lang="en-US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Select or populate the tax rate for each line item if applicable.​</a:t>
            </a:r>
          </a:p>
          <a:p>
            <a:pPr lvl="1" fontAlgn="base"/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It is important to ensure the tax details you populate in this subsection align with any tax information you have provided when setting up your CSP account – e.g. taxes should be applied based on the country of the legal entity.​</a:t>
            </a: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Courier New" panose="02070309020205020404" pitchFamily="49" charset="0"/>
              <a:buChar char="o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Please note: depending on the country, the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“Taxes” 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subsection may be different and have different options*.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59D1E40E-752A-5B75-8EAF-BBD473EAFA9A}"/>
              </a:ext>
            </a:extLst>
          </p:cNvPr>
          <p:cNvSpPr txBox="1"/>
          <p:nvPr/>
        </p:nvSpPr>
        <p:spPr>
          <a:xfrm>
            <a:off x="1161651" y="3668226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u="sng" dirty="0">
                <a:solidFill>
                  <a:schemeClr val="bg1"/>
                </a:solidFill>
              </a:rPr>
              <a:t>An example for a UK PO line:​</a:t>
            </a:r>
            <a:endParaRPr lang="en-GB" sz="1200" b="1" u="sng" dirty="0">
              <a:solidFill>
                <a:schemeClr val="bg1"/>
              </a:solidFill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5486DDAB-9E10-4B4A-BE4E-F7B8743488BB}"/>
              </a:ext>
            </a:extLst>
          </p:cNvPr>
          <p:cNvSpPr txBox="1"/>
          <p:nvPr/>
        </p:nvSpPr>
        <p:spPr>
          <a:xfrm>
            <a:off x="7728097" y="3683762"/>
            <a:ext cx="3732816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u="sng" dirty="0">
                <a:solidFill>
                  <a:schemeClr val="bg1"/>
                </a:solidFill>
              </a:rPr>
              <a:t>An example for a US PO line:​</a:t>
            </a:r>
            <a:endParaRPr lang="en-GB" sz="1200" b="1" u="sng" dirty="0">
              <a:solidFill>
                <a:schemeClr val="bg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FCAAAF0-EEB6-89A3-1E82-F97427D4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7" y="3950655"/>
            <a:ext cx="44005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92041417-663A-928B-FDF5-A95BFB8B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936" y="4236405"/>
            <a:ext cx="55435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870012" y="4634144"/>
            <a:ext cx="825624" cy="13765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8886547" y="5104271"/>
            <a:ext cx="701337" cy="23120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3775878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274465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[5/7]​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656074"/>
            <a:ext cx="10858557" cy="1914389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 the same page, scroll down to the summary:​</a:t>
            </a:r>
          </a:p>
          <a:p>
            <a:pPr lvl="1" fontAlgn="base"/>
            <a:endParaRPr lang="en-US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Click on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“Calculate”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to refresh the price calculation.​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save the invoice for later, click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“Save as draft”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submit the invoice, click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“Submit”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After clicking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“Submit”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a pop-up confirmation window will appear – click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“Send Invoice”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when ready.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+mj-lt"/>
              <a:buAutoNum type="arabicPeriod"/>
            </a:pP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7B25F4-F723-1945-B0A3-6DE4CE49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46" y="3690891"/>
            <a:ext cx="42195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0066D00-5FC0-800F-FB91-FBECEA91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669" y="4240510"/>
            <a:ext cx="46482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3868590" y="6001305"/>
            <a:ext cx="818819" cy="2122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4774114" y="6001305"/>
            <a:ext cx="596876" cy="2122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5533972" y="6030556"/>
            <a:ext cx="562028" cy="2122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5140EC3A-3539-137D-A096-50A14F365148}"/>
              </a:ext>
            </a:extLst>
          </p:cNvPr>
          <p:cNvSpPr txBox="1"/>
          <p:nvPr/>
        </p:nvSpPr>
        <p:spPr>
          <a:xfrm>
            <a:off x="9896529" y="5269697"/>
            <a:ext cx="907595" cy="19894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655386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F47BD587-0B7D-0780-7A66-500D535A1E8B}"/>
              </a:ext>
            </a:extLst>
          </p:cNvPr>
          <p:cNvSpPr>
            <a:spLocks noGrp="1"/>
          </p:cNvSpPr>
          <p:nvPr/>
        </p:nvSpPr>
        <p:spPr>
          <a:xfrm>
            <a:off x="700011" y="1274465"/>
            <a:ext cx="10195560" cy="518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Creating PO-Backed Invoices [6/7]​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A242D82-0988-9DCF-C95A-94C8B5CCFC38}"/>
              </a:ext>
            </a:extLst>
          </p:cNvPr>
          <p:cNvSpPr txBox="1">
            <a:spLocks/>
          </p:cNvSpPr>
          <p:nvPr/>
        </p:nvSpPr>
        <p:spPr>
          <a:xfrm>
            <a:off x="700011" y="1656074"/>
            <a:ext cx="10858557" cy="2267856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base"/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 add comments on the invoice, scroll down and use the “Comments” section on the Invoice creation page:​</a:t>
            </a:r>
          </a:p>
          <a:p>
            <a:pPr lvl="1" fontAlgn="base"/>
            <a:endParaRPr lang="en-US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Populate your comments and click 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“Add Comment”</a:t>
            </a: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it will be directly sent to Finastra requester.​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Use the @name functionality to send comments to additional Finastra users.​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US" sz="1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1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Once the response from Finastra is available, you will receive a notification and will be able to see responses in this section.</a:t>
            </a: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106172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sz="1600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/>
            <a:endParaRPr lang="en-GB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endParaRPr lang="en-GB" sz="1800" dirty="0">
              <a:solidFill>
                <a:schemeClr val="bg1"/>
              </a:solidFill>
              <a:cs typeface="Arial"/>
            </a:endParaRPr>
          </a:p>
          <a:p>
            <a:pPr marL="356870" indent="-356870"/>
            <a:endParaRPr lang="en-GB" dirty="0">
              <a:solidFill>
                <a:schemeClr val="bg1"/>
              </a:solidFill>
              <a:cs typeface="Arial"/>
            </a:endParaRPr>
          </a:p>
          <a:p>
            <a:pPr marL="718820" lvl="1" indent="-356870"/>
            <a:endParaRPr lang="en-GB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723439C-BD19-64EE-1267-3005D401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429000"/>
            <a:ext cx="78486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377A188A-4B10-6087-4943-9276BF1312D1}"/>
              </a:ext>
            </a:extLst>
          </p:cNvPr>
          <p:cNvSpPr txBox="1"/>
          <p:nvPr/>
        </p:nvSpPr>
        <p:spPr>
          <a:xfrm>
            <a:off x="2369362" y="4041600"/>
            <a:ext cx="7453276" cy="74647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BB46FCD1-6D7F-2004-03FD-D4CC993F146F}"/>
              </a:ext>
            </a:extLst>
          </p:cNvPr>
          <p:cNvSpPr txBox="1"/>
          <p:nvPr/>
        </p:nvSpPr>
        <p:spPr>
          <a:xfrm>
            <a:off x="8809065" y="4980373"/>
            <a:ext cx="1013573" cy="1999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724517049"/>
      </p:ext>
    </p:extLst>
  </p:cSld>
  <p:clrMapOvr>
    <a:masterClrMapping/>
  </p:clrMapOvr>
</p:sld>
</file>

<file path=ppt/theme/theme1.xml><?xml version="1.0" encoding="utf-8"?>
<a:theme xmlns:a="http://schemas.openxmlformats.org/drawingml/2006/main" name="Finastra - Template Advanced">
  <a:themeElements>
    <a:clrScheme name="Finastra">
      <a:dk1>
        <a:srgbClr val="414141"/>
      </a:dk1>
      <a:lt1>
        <a:srgbClr val="FFFFFF"/>
      </a:lt1>
      <a:dk2>
        <a:srgbClr val="414141"/>
      </a:dk2>
      <a:lt2>
        <a:srgbClr val="FFFFFF"/>
      </a:lt2>
      <a:accent1>
        <a:srgbClr val="C137A2"/>
      </a:accent1>
      <a:accent2>
        <a:srgbClr val="694ED6"/>
      </a:accent2>
      <a:accent3>
        <a:srgbClr val="44B978"/>
      </a:accent3>
      <a:accent4>
        <a:srgbClr val="009CBD"/>
      </a:accent4>
      <a:accent5>
        <a:srgbClr val="FED100"/>
      </a:accent5>
      <a:accent6>
        <a:srgbClr val="F04E98"/>
      </a:accent6>
      <a:hlink>
        <a:srgbClr val="C137A2"/>
      </a:hlink>
      <a:folHlink>
        <a:srgbClr val="694ED6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Finastra PPT_Template - Full-2024" id="{0A1F9CF3-AEFE-F348-85FA-79C4A5D2C686}" vid="{4EA899F8-959A-074C-9150-AD4B081971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inastra">
    <a:dk1>
      <a:srgbClr val="414141"/>
    </a:dk1>
    <a:lt1>
      <a:srgbClr val="FFFFFF"/>
    </a:lt1>
    <a:dk2>
      <a:srgbClr val="414141"/>
    </a:dk2>
    <a:lt2>
      <a:srgbClr val="FFFFFF"/>
    </a:lt2>
    <a:accent1>
      <a:srgbClr val="C137A2"/>
    </a:accent1>
    <a:accent2>
      <a:srgbClr val="694ED6"/>
    </a:accent2>
    <a:accent3>
      <a:srgbClr val="44B978"/>
    </a:accent3>
    <a:accent4>
      <a:srgbClr val="009CBD"/>
    </a:accent4>
    <a:accent5>
      <a:srgbClr val="FED100"/>
    </a:accent5>
    <a:accent6>
      <a:srgbClr val="F04E98"/>
    </a:accent6>
    <a:hlink>
      <a:srgbClr val="C137A2"/>
    </a:hlink>
    <a:folHlink>
      <a:srgbClr val="694ED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F74ABE93D5254B8EBF6CCEF838788D" ma:contentTypeVersion="16" ma:contentTypeDescription="Create a new document." ma:contentTypeScope="" ma:versionID="7119ecba4f2028bb5f89f2944d19dba6">
  <xsd:schema xmlns:xsd="http://www.w3.org/2001/XMLSchema" xmlns:xs="http://www.w3.org/2001/XMLSchema" xmlns:p="http://schemas.microsoft.com/office/2006/metadata/properties" xmlns:ns1="http://schemas.microsoft.com/sharepoint/v3" xmlns:ns2="591b3c67-f204-4ae6-a4ad-3f12f3179258" xmlns:ns3="a9e1f9a5-8354-4002-8c79-ab509ab23408" targetNamespace="http://schemas.microsoft.com/office/2006/metadata/properties" ma:root="true" ma:fieldsID="e3c7fbbc5fb4600977e3059b6eef727b" ns1:_="" ns2:_="" ns3:_="">
    <xsd:import namespace="http://schemas.microsoft.com/sharepoint/v3"/>
    <xsd:import namespace="591b3c67-f204-4ae6-a4ad-3f12f3179258"/>
    <xsd:import namespace="a9e1f9a5-8354-4002-8c79-ab509ab234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1b3c67-f204-4ae6-a4ad-3f12f3179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0705ac0-1e79-452f-b194-7478378dce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e1f9a5-8354-4002-8c79-ab509ab2340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6161fabc-dfb4-4e08-86c7-f98b5d50d28b}" ma:internalName="TaxCatchAll" ma:showField="CatchAllData" ma:web="a9e1f9a5-8354-4002-8c79-ab509ab234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Properties xmlns="http://schemas.microsoft.com/sharepoint/v3" xsi:nil="true"/>
    <_ip_UnifiedCompliancePolicyUIAction xmlns="http://schemas.microsoft.com/sharepoint/v3" xsi:nil="true"/>
    <lcf76f155ced4ddcb4097134ff3c332f xmlns="591b3c67-f204-4ae6-a4ad-3f12f3179258">
      <Terms xmlns="http://schemas.microsoft.com/office/infopath/2007/PartnerControls"/>
    </lcf76f155ced4ddcb4097134ff3c332f>
    <TaxCatchAll xmlns="a9e1f9a5-8354-4002-8c79-ab509ab2340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D96A9C-341F-4E13-AC8D-10E624BD04EF}">
  <ds:schemaRefs>
    <ds:schemaRef ds:uri="591b3c67-f204-4ae6-a4ad-3f12f3179258"/>
    <ds:schemaRef ds:uri="a9e1f9a5-8354-4002-8c79-ab509ab234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0221389-7B1D-4615-8CFB-80BDB3089C37}">
  <ds:schemaRefs>
    <ds:schemaRef ds:uri="http://www.w3.org/XML/1998/namespace"/>
    <ds:schemaRef ds:uri="http://purl.org/dc/elements/1.1/"/>
    <ds:schemaRef ds:uri="http://purl.org/dc/terms/"/>
    <ds:schemaRef ds:uri="a9e1f9a5-8354-4002-8c79-ab509ab23408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591b3c67-f204-4ae6-a4ad-3f12f3179258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6161FDB-398F-42F0-B2D7-A3A8BF18C87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0b9b90da-3fe1-457a-b340-f1b67e1024fb}" enabled="0" method="" siteId="{0b9b90da-3fe1-457a-b340-f1b67e1024f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3076</Words>
  <Application>Microsoft Office PowerPoint</Application>
  <PresentationFormat>Widescreen</PresentationFormat>
  <Paragraphs>524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(Body)</vt:lpstr>
      <vt:lpstr>Calibri</vt:lpstr>
      <vt:lpstr>Courier New</vt:lpstr>
      <vt:lpstr>Segoe UI</vt:lpstr>
      <vt:lpstr>Times New Roman</vt:lpstr>
      <vt:lpstr>Finastra - Template Advanced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Finastra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Raduc, Dana</dc:creator>
  <cp:lastModifiedBy>Gonzalez Vega, Ingrid</cp:lastModifiedBy>
  <cp:revision>5</cp:revision>
  <cp:lastPrinted>2017-06-06T14:07:14Z</cp:lastPrinted>
  <dcterms:created xsi:type="dcterms:W3CDTF">2024-04-03T17:45:01Z</dcterms:created>
  <dcterms:modified xsi:type="dcterms:W3CDTF">2024-10-10T01:36:35Z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0x010100C9F74ABE93D5254B8EBF6CCEF838788D</vt:lpwstr>
  </property>
  <property fmtid="{D5CDD505-2E9C-101B-9397-08002B2CF9AE}" pid="3" name="MediaServiceImageTags">
    <vt:lpwstr/>
  </property>
</Properties>
</file>