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551" r:id="rId5"/>
    <p:sldId id="406" r:id="rId6"/>
    <p:sldId id="533" r:id="rId7"/>
    <p:sldId id="552" r:id="rId8"/>
    <p:sldId id="559" r:id="rId9"/>
    <p:sldId id="560" r:id="rId10"/>
    <p:sldId id="561" r:id="rId11"/>
    <p:sldId id="562" r:id="rId12"/>
    <p:sldId id="563" r:id="rId13"/>
    <p:sldId id="564" r:id="rId14"/>
    <p:sldId id="565" r:id="rId15"/>
    <p:sldId id="566" r:id="rId16"/>
    <p:sldId id="570" r:id="rId17"/>
    <p:sldId id="571" r:id="rId18"/>
    <p:sldId id="575" r:id="rId19"/>
    <p:sldId id="576" r:id="rId20"/>
    <p:sldId id="577" r:id="rId21"/>
    <p:sldId id="578" r:id="rId22"/>
    <p:sldId id="579" r:id="rId23"/>
    <p:sldId id="580" r:id="rId24"/>
    <p:sldId id="581" r:id="rId25"/>
    <p:sldId id="572" r:id="rId26"/>
    <p:sldId id="573" r:id="rId27"/>
    <p:sldId id="582" r:id="rId28"/>
    <p:sldId id="583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27AB2602-AB8B-4976-8316-EFBC64AA39E7}">
          <p14:sldIdLst>
            <p14:sldId id="551"/>
          </p14:sldIdLst>
        </p14:section>
        <p14:section name="AGENDA/CONTENTS" id="{77ECCECF-6106-4D84-80AE-C3A1C225753C}">
          <p14:sldIdLst>
            <p14:sldId id="406"/>
            <p14:sldId id="533"/>
            <p14:sldId id="552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70"/>
            <p14:sldId id="571"/>
            <p14:sldId id="575"/>
            <p14:sldId id="576"/>
            <p14:sldId id="577"/>
            <p14:sldId id="578"/>
            <p14:sldId id="579"/>
            <p14:sldId id="580"/>
            <p14:sldId id="581"/>
            <p14:sldId id="572"/>
            <p14:sldId id="573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</p14:sldIdLst>
        </p14:section>
        <p14:section name="CONTENT" id="{6A858090-5B1F-49BF-8509-805C118E896E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, Jake" initials="HJ" lastIdx="1" clrIdx="0">
    <p:extLst>
      <p:ext uri="{19B8F6BF-5375-455C-9EA6-DF929625EA0E}">
        <p15:presenceInfo xmlns:p15="http://schemas.microsoft.com/office/powerpoint/2012/main" userId="S::jake.hovanec@finastra.com::e8df0ce8-d93a-406b-a57e-507da68f23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4F"/>
    <a:srgbClr val="7B143F"/>
    <a:srgbClr val="25031C"/>
    <a:srgbClr val="3366FF"/>
    <a:srgbClr val="CC0099"/>
    <a:srgbClr val="0000FF"/>
    <a:srgbClr val="C7C8CA"/>
    <a:srgbClr val="F04E98"/>
    <a:srgbClr val="3399FF"/>
    <a:srgbClr val="F0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3DE84-D7B3-4797-B14D-77424657396D}" type="datetimeFigureOut">
              <a:rPr lang="en-GB" smtClean="0"/>
              <a:t>09/10/2024</a:t>
            </a:fld>
            <a:endParaRPr lang="en-GB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DC7FD-1A73-49AC-B973-A363D5A6E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5A1B-334A-4D68-9883-3F4DBACB1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90DCA-F1DB-4067-A9FE-EDBCE56EF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5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97EC-6BB0-461C-B045-D257C6C8821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B14C-7D58-4C6F-8674-35D4E28D7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B61555-A6F0-40B6-A14B-ADD50DDA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BB14C-7D58-4C6F-8674-35D4E28D7A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5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96A57-12A1-B241-A2AF-FCC63BD13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2DB6BA-D2B1-3C42-AB06-D04969D7E306}"/>
              </a:ext>
            </a:extLst>
          </p:cNvPr>
          <p:cNvSpPr/>
          <p:nvPr userDrawn="1"/>
        </p:nvSpPr>
        <p:spPr>
          <a:xfrm rot="16200000">
            <a:off x="495300" y="-495300"/>
            <a:ext cx="6858000" cy="784860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5DE68A-4010-4E49-8D4F-8D7A7838D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BAD2A34-7EE9-4D1E-A8B1-0368BEA19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5D055E-88EC-4818-B75D-DEECFC1C23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5A0A0-58F1-1EB3-418F-F7B891255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9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9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CDB-490A-6046-AF73-AD15C75A9C86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81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FB412-BD35-F94C-9433-8DA7F82DFA9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526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BD50D-03A3-4413-AE41-559AB58BA751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A9BC4-B8C3-F831-D281-AE0A42C0F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837" y="1815694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46D6F-E46E-4A90-A3C5-8C151F8A196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83FDE-5256-0822-AAF3-DCA63225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0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895C1A-DBF4-7549-915F-0B59360F5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935E8-A51A-4424-8B8D-1FF9E0AE35AB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24C7292-BDB4-5145-9002-054E9F85128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1515C-03A1-2F8D-D26E-3040EA449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FA9AC-D126-4BE2-82B5-EDFF5899B1A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205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B6AF4-9085-506B-3027-8EC69B4A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B6D38D-4821-C74D-A6F4-202643154E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EEA20-C844-4F14-9F4F-5B6E85B4A5A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925B34-BF73-1944-9671-EC447177135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8D27-A48D-EB85-1312-F7FFB5881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74C436-F184-584A-AF18-A54E9280AC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202A62-CD84-EC4E-A49C-E5AF8ACE5AF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B7BEF-9CAD-4BE6-A687-6FD5F7DB96D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1192D3-7CB5-2240-9A43-28735133F2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CEBD0-AF69-1C73-F392-9C71BFDAB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71753AE-903E-9046-BC50-8BBB1DCF8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26" y="1"/>
            <a:ext cx="1220332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C8236-3F4C-BF49-A42F-D9FDABA54A7C}"/>
              </a:ext>
            </a:extLst>
          </p:cNvPr>
          <p:cNvSpPr/>
          <p:nvPr userDrawn="1"/>
        </p:nvSpPr>
        <p:spPr>
          <a:xfrm rot="16200000">
            <a:off x="304801" y="-304801"/>
            <a:ext cx="6858000" cy="74676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66DA02A-A819-4C90-8DA3-61B7A7AF41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4406D8-1CF8-4D85-A47A-7685CE855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F89E98-E012-4812-A931-5B2487BACE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E8EC9-4319-389D-6ADC-313CF2AB31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34C1B-AFFC-42EF-9915-C0BD6D5860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1955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059A5-823D-53B0-C032-AC47C6A9E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10024" y="6381750"/>
            <a:ext cx="660629" cy="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ADEE8A5-1511-43DE-93E1-EF0E8B5844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/>
              <a:t>If you would like to insert your own image, please select one from the brand page on infinity.</a:t>
            </a:r>
          </a:p>
          <a:p>
            <a:pPr lvl="0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A1177-BCA5-4E11-AAE1-5B2CC047830A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9DB26-E230-9D9C-E152-4C6B9FB35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8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B4777C-DE54-AD44-B88E-6F6FFD81A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113" y="175846"/>
            <a:ext cx="6942417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B68BFA-0D94-864F-BB87-F9C8736A19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25696" y="1819030"/>
            <a:ext cx="6942418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B99AFAC-26C5-8C42-BA04-767CC105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113" y="928318"/>
            <a:ext cx="6942417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E7769-68C7-F244-BF2E-CA14DA8148D7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6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CFCBD7-1BE3-F04D-B8B2-1383F6D3FA58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0F629-C9F3-4E81-B63B-3AC2CDFFD3B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FD834-D163-4448-7812-56CDBADCF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0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70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119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6B0B725-A903-4BC9-9130-10C7215D82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9213" indent="0" algn="l">
              <a:tabLst/>
              <a:defRPr sz="1800"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507851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790299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EB1D6-4EE3-4A4B-BEF0-E212A1346B2E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AEC00-4D63-2E98-6DCC-02F6BE19C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52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F01C9FB-954B-4E79-910D-B8BD970FA0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31FD9-C799-4831-8EF9-DEFCB69B1049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D709-D0C2-BBBD-9876-5FB1DBB7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22C860-32E6-478C-B477-2461776A7366}"/>
              </a:ext>
            </a:extLst>
          </p:cNvPr>
          <p:cNvSpPr/>
          <p:nvPr userDrawn="1"/>
        </p:nvSpPr>
        <p:spPr>
          <a:xfrm rot="16200000">
            <a:off x="534751" y="-534751"/>
            <a:ext cx="6880700" cy="7950198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D8C94-11DC-4E95-BE44-64D72428B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D7AAB2-F059-3C45-9675-39893DE6F27C}"/>
              </a:ext>
            </a:extLst>
          </p:cNvPr>
          <p:cNvSpPr/>
          <p:nvPr userDrawn="1"/>
        </p:nvSpPr>
        <p:spPr>
          <a:xfrm rot="16200000">
            <a:off x="704851" y="-704852"/>
            <a:ext cx="6858000" cy="826769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51A88EF-7610-4A7D-ACB7-687A38BE25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FF8B8E7-E0C1-4304-899D-5EF266C23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4C5457-C3B3-4057-B218-374DC33A8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A8B8C-DF13-5B45-3C59-56E693542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5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047B4C-EF70-4170-A242-23A1CEAFD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946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C1AE4-BA0D-45BE-8B9B-2503A364A1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29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CB6AABF-07A9-488A-B3F8-50C65E489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946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233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CBEE84-EC1C-40EC-832B-792703DEF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370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7FB84F-184D-4BD9-874D-513AF5C205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5953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8264B19-CB82-4982-9874-42A3B0A75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9370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011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CF238-99F1-289E-987C-15989612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V="1">
            <a:off x="0" y="3324374"/>
            <a:ext cx="6499653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98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9653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9653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874C5-3E4D-E82F-D595-562AE7550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6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1452E-08E6-5645-4BE7-FAE650850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H="1">
            <a:off x="5692347" y="0"/>
            <a:ext cx="6499652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356FB-5010-7DD8-1848-A70C7FE44F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message - Picture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EF26CD-B893-3F43-A606-7936DE908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68936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9612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612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516A0-4050-9C4E-858A-CD55ACB3B1B1}"/>
              </a:ext>
            </a:extLst>
          </p:cNvPr>
          <p:cNvSpPr/>
          <p:nvPr userDrawn="1"/>
        </p:nvSpPr>
        <p:spPr>
          <a:xfrm>
            <a:off x="10441459" y="6017741"/>
            <a:ext cx="1383957" cy="647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74A41-C87C-CBBF-AEF3-EA8C665761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message - Picture #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DA2104-29A3-D04B-B831-121B1545A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9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C5ECA-73E9-9D48-9A15-DB589AE0F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4667E-5136-D283-ED8B-8A28D246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DA5C37-A805-4883-9918-9DB8D336528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F86AEBF-8A8A-4BCE-B165-62E53247E9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17A3F86-90ED-44A3-9AD3-AB3F124FBFF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5ABCF-4D1C-3FED-3DCB-935160434B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E30112-7E45-51CC-08E7-24CD3FCD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90094-DF25-3BBB-D8B8-EADA580C1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437AD6-20B9-4CA0-B151-B3832B5F2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1B2DBE5-8956-492A-A8CF-57A70AE02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854B36F-A501-4C95-B5C2-0B7C447D93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03A60-B9C1-E8FC-F11F-64F493DAF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8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EDCEFC5-C34A-5A4F-98BC-173D5C401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6" name="Picture 5" descr="A picture containing red, white&#10;&#10;Description automatically generated">
            <a:extLst>
              <a:ext uri="{FF2B5EF4-FFF2-40B4-BE49-F238E27FC236}">
                <a16:creationId xmlns:a16="http://schemas.microsoft.com/office/drawing/2014/main" id="{443D15E8-51D1-B44E-87C8-1BDECC800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B6A02-9ABB-4A3C-87F4-0381151F5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9EB35D-AC52-4942-A8CC-90894EA6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62B0414-5F05-482D-BD2D-1074529DF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41DD-8912-3878-0A0B-D102D0168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4F053B5-C7EE-F24E-B1CE-4610230F8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6C5AD-9C85-9A48-8FAD-9BE3964A8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2892EB-982B-40E0-B9BF-F6BEFA76C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68F7A69-AAC4-4C3F-9542-5B04B673CF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0E43E69-0961-49A2-A77F-3EF2E903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70135-49E6-70A6-035E-83B1EB901B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7A22D-1153-433F-9384-682D8F6F3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Insert picture, gradient or pattern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6BC4D78-13F3-4CB6-A534-E4A51EEC79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35C78C-4F57-4866-B3D9-9E95A26F3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7FA938-C2C6-4927-BA01-19AB845E40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276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A4DBC73-55FF-7E49-ACC3-CB7E8DEAB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DB845-3795-74AE-0A8F-0F431B5B9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8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1982A82-5483-FD47-89F9-B590C592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D728A-7E9F-DFD4-C841-FBE59FF7F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4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1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4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C01DC-0ABA-BB71-2DBD-71CF93EDF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ECCAA-EB87-2922-B456-2CB7D66F0D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A45CC-98B8-74B4-9F1B-E2666E1DF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2E0B0-3B7C-B289-F03D-062AE6EB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190CD1-E255-B42C-A0CB-83021EBE95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643F16C-8D63-784C-B336-D6F72158F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205F0-DACC-FFA7-2979-5C6C3ED6D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4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FEECD7-2BD1-0345-A7D7-1B98682DF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7AED1-633C-EDFF-A8BD-1D302FD41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5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4A465-3496-0BC2-EA90-7A7789580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681BC-6B82-7FE8-FA8A-72FA19DDF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23888" y="4500106"/>
            <a:ext cx="2781390" cy="1426245"/>
            <a:chOff x="623888" y="4955505"/>
            <a:chExt cx="2781390" cy="1426245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978056" y="4973216"/>
              <a:ext cx="2427222" cy="14085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@FinastraFS</a:t>
              </a:r>
            </a:p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Finastra</a:t>
              </a:r>
              <a:r>
                <a:rPr lang="en-US" sz="1400" baseline="0" noProof="0">
                  <a:solidFill>
                    <a:schemeClr val="bg2"/>
                  </a:solidFill>
                </a:rPr>
                <a:t> LinkedIn</a:t>
              </a:r>
            </a:p>
            <a:p>
              <a:pPr>
                <a:spcBef>
                  <a:spcPts val="1500"/>
                </a:spcBef>
              </a:pPr>
              <a:r>
                <a:rPr lang="en-US" sz="1400" baseline="0" noProof="0">
                  <a:solidFill>
                    <a:schemeClr val="bg2"/>
                  </a:solidFill>
                </a:rPr>
                <a:t>Finastra YouTube</a:t>
              </a:r>
              <a:endParaRPr lang="en-US" sz="1400" noProof="0">
                <a:solidFill>
                  <a:schemeClr val="bg2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623888" y="4955505"/>
              <a:ext cx="289249" cy="289249"/>
              <a:chOff x="623888" y="4955505"/>
              <a:chExt cx="289249" cy="289249"/>
            </a:xfrm>
          </p:grpSpPr>
          <p:sp>
            <p:nvSpPr>
              <p:cNvPr id="8" name="Oval 7"/>
              <p:cNvSpPr/>
              <p:nvPr userDrawn="1"/>
            </p:nvSpPr>
            <p:spPr>
              <a:xfrm>
                <a:off x="623888" y="4955505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92361" y="5021597"/>
                <a:ext cx="157063" cy="157063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 userDrawn="1"/>
          </p:nvGrpSpPr>
          <p:grpSpPr>
            <a:xfrm>
              <a:off x="623888" y="5352082"/>
              <a:ext cx="289249" cy="289249"/>
              <a:chOff x="623888" y="5352082"/>
              <a:chExt cx="289249" cy="289249"/>
            </a:xfrm>
          </p:grpSpPr>
          <p:sp>
            <p:nvSpPr>
              <p:cNvPr id="11" name="Oval 10"/>
              <p:cNvSpPr/>
              <p:nvPr userDrawn="1"/>
            </p:nvSpPr>
            <p:spPr>
              <a:xfrm>
                <a:off x="623888" y="535208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964" y="5405276"/>
                <a:ext cx="155034" cy="155034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 userDrawn="1"/>
          </p:nvGrpSpPr>
          <p:grpSpPr>
            <a:xfrm>
              <a:off x="623888" y="5752692"/>
              <a:ext cx="289249" cy="289249"/>
              <a:chOff x="623888" y="5752692"/>
              <a:chExt cx="289249" cy="289249"/>
            </a:xfrm>
          </p:grpSpPr>
          <p:sp>
            <p:nvSpPr>
              <p:cNvPr id="15" name="Oval 14"/>
              <p:cNvSpPr/>
              <p:nvPr userDrawn="1"/>
            </p:nvSpPr>
            <p:spPr>
              <a:xfrm>
                <a:off x="623888" y="575269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500" y="5793581"/>
                <a:ext cx="167706" cy="194467"/>
              </a:xfrm>
              <a:prstGeom prst="rect">
                <a:avLst/>
              </a:prstGeom>
            </p:spPr>
          </p:pic>
        </p:grpSp>
      </p:grpSp>
      <p:grpSp>
        <p:nvGrpSpPr>
          <p:cNvPr id="23" name="Group 30">
            <a:extLst>
              <a:ext uri="{FF2B5EF4-FFF2-40B4-BE49-F238E27FC236}">
                <a16:creationId xmlns:a16="http://schemas.microsoft.com/office/drawing/2014/main" id="{93A2DB74-1892-4EBB-8DD9-A8D1B80535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36830" y="5953388"/>
            <a:ext cx="434806" cy="432599"/>
            <a:chOff x="478" y="3030"/>
            <a:chExt cx="788" cy="784"/>
          </a:xfrm>
          <a:solidFill>
            <a:schemeClr val="bg1"/>
          </a:solidFill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A6AB00C-ED3D-4F99-B16A-F43AE2499B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" y="3030"/>
              <a:ext cx="788" cy="784"/>
            </a:xfrm>
            <a:custGeom>
              <a:avLst/>
              <a:gdLst>
                <a:gd name="T0" fmla="*/ 0 w 112"/>
                <a:gd name="T1" fmla="*/ 56 h 112"/>
                <a:gd name="T2" fmla="*/ 91 w 112"/>
                <a:gd name="T3" fmla="*/ 99 h 112"/>
                <a:gd name="T4" fmla="*/ 89 w 112"/>
                <a:gd name="T5" fmla="*/ 96 h 112"/>
                <a:gd name="T6" fmla="*/ 55 w 112"/>
                <a:gd name="T7" fmla="*/ 108 h 112"/>
                <a:gd name="T8" fmla="*/ 42 w 112"/>
                <a:gd name="T9" fmla="*/ 69 h 112"/>
                <a:gd name="T10" fmla="*/ 39 w 112"/>
                <a:gd name="T11" fmla="*/ 64 h 112"/>
                <a:gd name="T12" fmla="*/ 32 w 112"/>
                <a:gd name="T13" fmla="*/ 41 h 112"/>
                <a:gd name="T14" fmla="*/ 16 w 112"/>
                <a:gd name="T15" fmla="*/ 66 h 112"/>
                <a:gd name="T16" fmla="*/ 16 w 112"/>
                <a:gd name="T17" fmla="*/ 57 h 112"/>
                <a:gd name="T18" fmla="*/ 5 w 112"/>
                <a:gd name="T19" fmla="*/ 48 h 112"/>
                <a:gd name="T20" fmla="*/ 67 w 112"/>
                <a:gd name="T21" fmla="*/ 5 h 112"/>
                <a:gd name="T22" fmla="*/ 68 w 112"/>
                <a:gd name="T23" fmla="*/ 22 h 112"/>
                <a:gd name="T24" fmla="*/ 55 w 112"/>
                <a:gd name="T25" fmla="*/ 31 h 112"/>
                <a:gd name="T26" fmla="*/ 66 w 112"/>
                <a:gd name="T27" fmla="*/ 49 h 112"/>
                <a:gd name="T28" fmla="*/ 77 w 112"/>
                <a:gd name="T29" fmla="*/ 38 h 112"/>
                <a:gd name="T30" fmla="*/ 79 w 112"/>
                <a:gd name="T31" fmla="*/ 37 h 112"/>
                <a:gd name="T32" fmla="*/ 87 w 112"/>
                <a:gd name="T33" fmla="*/ 47 h 112"/>
                <a:gd name="T34" fmla="*/ 108 w 112"/>
                <a:gd name="T35" fmla="*/ 56 h 112"/>
                <a:gd name="T36" fmla="*/ 100 w 112"/>
                <a:gd name="T37" fmla="*/ 84 h 112"/>
                <a:gd name="T38" fmla="*/ 103 w 112"/>
                <a:gd name="T39" fmla="*/ 86 h 112"/>
                <a:gd name="T40" fmla="*/ 112 w 112"/>
                <a:gd name="T41" fmla="*/ 56 h 112"/>
                <a:gd name="T42" fmla="*/ 12 w 112"/>
                <a:gd name="T43" fmla="*/ 52 h 112"/>
                <a:gd name="T44" fmla="*/ 13 w 112"/>
                <a:gd name="T45" fmla="*/ 69 h 112"/>
                <a:gd name="T46" fmla="*/ 32 w 112"/>
                <a:gd name="T47" fmla="*/ 48 h 112"/>
                <a:gd name="T48" fmla="*/ 41 w 112"/>
                <a:gd name="T49" fmla="*/ 47 h 112"/>
                <a:gd name="T50" fmla="*/ 39 w 112"/>
                <a:gd name="T51" fmla="*/ 72 h 112"/>
                <a:gd name="T52" fmla="*/ 41 w 112"/>
                <a:gd name="T53" fmla="*/ 90 h 112"/>
                <a:gd name="T54" fmla="*/ 4 w 112"/>
                <a:gd name="T55" fmla="*/ 56 h 112"/>
                <a:gd name="T56" fmla="*/ 12 w 112"/>
                <a:gd name="T57" fmla="*/ 52 h 112"/>
                <a:gd name="T58" fmla="*/ 85 w 112"/>
                <a:gd name="T59" fmla="*/ 39 h 112"/>
                <a:gd name="T60" fmla="*/ 77 w 112"/>
                <a:gd name="T61" fmla="*/ 31 h 112"/>
                <a:gd name="T62" fmla="*/ 66 w 112"/>
                <a:gd name="T63" fmla="*/ 45 h 112"/>
                <a:gd name="T64" fmla="*/ 63 w 112"/>
                <a:gd name="T65" fmla="*/ 43 h 112"/>
                <a:gd name="T66" fmla="*/ 65 w 112"/>
                <a:gd name="T67" fmla="*/ 27 h 112"/>
                <a:gd name="T68" fmla="*/ 73 w 112"/>
                <a:gd name="T69" fmla="*/ 9 h 112"/>
                <a:gd name="T70" fmla="*/ 106 w 112"/>
                <a:gd name="T71" fmla="*/ 4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87"/>
                    <a:pt x="25" y="112"/>
                    <a:pt x="56" y="112"/>
                  </a:cubicBezTo>
                  <a:cubicBezTo>
                    <a:pt x="69" y="112"/>
                    <a:pt x="81" y="108"/>
                    <a:pt x="91" y="99"/>
                  </a:cubicBezTo>
                  <a:cubicBezTo>
                    <a:pt x="92" y="99"/>
                    <a:pt x="92" y="97"/>
                    <a:pt x="92" y="97"/>
                  </a:cubicBezTo>
                  <a:cubicBezTo>
                    <a:pt x="91" y="96"/>
                    <a:pt x="90" y="96"/>
                    <a:pt x="89" y="96"/>
                  </a:cubicBezTo>
                  <a:cubicBezTo>
                    <a:pt x="80" y="104"/>
                    <a:pt x="68" y="108"/>
                    <a:pt x="56" y="108"/>
                  </a:cubicBezTo>
                  <a:cubicBezTo>
                    <a:pt x="56" y="108"/>
                    <a:pt x="56" y="108"/>
                    <a:pt x="55" y="108"/>
                  </a:cubicBezTo>
                  <a:cubicBezTo>
                    <a:pt x="41" y="97"/>
                    <a:pt x="43" y="94"/>
                    <a:pt x="44" y="92"/>
                  </a:cubicBezTo>
                  <a:cubicBezTo>
                    <a:pt x="52" y="77"/>
                    <a:pt x="48" y="73"/>
                    <a:pt x="42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38" y="66"/>
                    <a:pt x="39" y="64"/>
                    <a:pt x="39" y="64"/>
                  </a:cubicBezTo>
                  <a:cubicBezTo>
                    <a:pt x="48" y="53"/>
                    <a:pt x="49" y="48"/>
                    <a:pt x="44" y="44"/>
                  </a:cubicBezTo>
                  <a:cubicBezTo>
                    <a:pt x="42" y="43"/>
                    <a:pt x="36" y="38"/>
                    <a:pt x="32" y="41"/>
                  </a:cubicBezTo>
                  <a:cubicBezTo>
                    <a:pt x="30" y="41"/>
                    <a:pt x="28" y="43"/>
                    <a:pt x="28" y="48"/>
                  </a:cubicBezTo>
                  <a:cubicBezTo>
                    <a:pt x="29" y="57"/>
                    <a:pt x="22" y="65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5"/>
                    <a:pt x="16" y="59"/>
                    <a:pt x="16" y="57"/>
                  </a:cubicBezTo>
                  <a:cubicBezTo>
                    <a:pt x="17" y="53"/>
                    <a:pt x="17" y="51"/>
                    <a:pt x="16" y="50"/>
                  </a:cubicBezTo>
                  <a:cubicBezTo>
                    <a:pt x="15" y="48"/>
                    <a:pt x="11" y="48"/>
                    <a:pt x="5" y="48"/>
                  </a:cubicBezTo>
                  <a:cubicBezTo>
                    <a:pt x="9" y="23"/>
                    <a:pt x="30" y="4"/>
                    <a:pt x="56" y="4"/>
                  </a:cubicBezTo>
                  <a:cubicBezTo>
                    <a:pt x="60" y="4"/>
                    <a:pt x="63" y="4"/>
                    <a:pt x="67" y="5"/>
                  </a:cubicBezTo>
                  <a:cubicBezTo>
                    <a:pt x="67" y="6"/>
                    <a:pt x="68" y="9"/>
                    <a:pt x="69" y="11"/>
                  </a:cubicBezTo>
                  <a:cubicBezTo>
                    <a:pt x="70" y="13"/>
                    <a:pt x="71" y="20"/>
                    <a:pt x="68" y="22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1" y="24"/>
                    <a:pt x="56" y="25"/>
                    <a:pt x="55" y="31"/>
                  </a:cubicBezTo>
                  <a:cubicBezTo>
                    <a:pt x="55" y="36"/>
                    <a:pt x="56" y="42"/>
                    <a:pt x="59" y="45"/>
                  </a:cubicBezTo>
                  <a:cubicBezTo>
                    <a:pt x="62" y="48"/>
                    <a:pt x="64" y="49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71" y="49"/>
                    <a:pt x="76" y="42"/>
                    <a:pt x="77" y="38"/>
                  </a:cubicBezTo>
                  <a:cubicBezTo>
                    <a:pt x="77" y="37"/>
                    <a:pt x="78" y="36"/>
                    <a:pt x="78" y="35"/>
                  </a:cubicBezTo>
                  <a:cubicBezTo>
                    <a:pt x="78" y="36"/>
                    <a:pt x="79" y="36"/>
                    <a:pt x="79" y="37"/>
                  </a:cubicBezTo>
                  <a:cubicBezTo>
                    <a:pt x="80" y="38"/>
                    <a:pt x="81" y="39"/>
                    <a:pt x="82" y="41"/>
                  </a:cubicBezTo>
                  <a:cubicBezTo>
                    <a:pt x="83" y="43"/>
                    <a:pt x="84" y="46"/>
                    <a:pt x="87" y="47"/>
                  </a:cubicBezTo>
                  <a:cubicBezTo>
                    <a:pt x="93" y="49"/>
                    <a:pt x="99" y="48"/>
                    <a:pt x="107" y="44"/>
                  </a:cubicBezTo>
                  <a:cubicBezTo>
                    <a:pt x="108" y="48"/>
                    <a:pt x="108" y="52"/>
                    <a:pt x="108" y="56"/>
                  </a:cubicBezTo>
                  <a:cubicBezTo>
                    <a:pt x="108" y="64"/>
                    <a:pt x="106" y="71"/>
                    <a:pt x="103" y="78"/>
                  </a:cubicBezTo>
                  <a:cubicBezTo>
                    <a:pt x="102" y="80"/>
                    <a:pt x="101" y="82"/>
                    <a:pt x="100" y="84"/>
                  </a:cubicBezTo>
                  <a:cubicBezTo>
                    <a:pt x="99" y="85"/>
                    <a:pt x="100" y="86"/>
                    <a:pt x="100" y="87"/>
                  </a:cubicBezTo>
                  <a:cubicBezTo>
                    <a:pt x="101" y="87"/>
                    <a:pt x="103" y="87"/>
                    <a:pt x="103" y="86"/>
                  </a:cubicBezTo>
                  <a:cubicBezTo>
                    <a:pt x="105" y="84"/>
                    <a:pt x="106" y="82"/>
                    <a:pt x="107" y="80"/>
                  </a:cubicBezTo>
                  <a:cubicBezTo>
                    <a:pt x="110" y="72"/>
                    <a:pt x="112" y="64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12" y="52"/>
                  </a:moveTo>
                  <a:cubicBezTo>
                    <a:pt x="13" y="53"/>
                    <a:pt x="12" y="55"/>
                    <a:pt x="12" y="56"/>
                  </a:cubicBezTo>
                  <a:cubicBezTo>
                    <a:pt x="11" y="63"/>
                    <a:pt x="11" y="67"/>
                    <a:pt x="13" y="69"/>
                  </a:cubicBezTo>
                  <a:cubicBezTo>
                    <a:pt x="14" y="70"/>
                    <a:pt x="15" y="71"/>
                    <a:pt x="17" y="70"/>
                  </a:cubicBezTo>
                  <a:cubicBezTo>
                    <a:pt x="25" y="68"/>
                    <a:pt x="33" y="59"/>
                    <a:pt x="32" y="48"/>
                  </a:cubicBezTo>
                  <a:cubicBezTo>
                    <a:pt x="32" y="47"/>
                    <a:pt x="32" y="45"/>
                    <a:pt x="33" y="44"/>
                  </a:cubicBezTo>
                  <a:cubicBezTo>
                    <a:pt x="35" y="43"/>
                    <a:pt x="39" y="45"/>
                    <a:pt x="41" y="47"/>
                  </a:cubicBezTo>
                  <a:cubicBezTo>
                    <a:pt x="43" y="49"/>
                    <a:pt x="45" y="50"/>
                    <a:pt x="36" y="61"/>
                  </a:cubicBezTo>
                  <a:cubicBezTo>
                    <a:pt x="35" y="63"/>
                    <a:pt x="34" y="68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4" y="75"/>
                    <a:pt x="47" y="77"/>
                    <a:pt x="41" y="90"/>
                  </a:cubicBezTo>
                  <a:cubicBezTo>
                    <a:pt x="37" y="95"/>
                    <a:pt x="39" y="100"/>
                    <a:pt x="48" y="107"/>
                  </a:cubicBezTo>
                  <a:cubicBezTo>
                    <a:pt x="23" y="104"/>
                    <a:pt x="4" y="82"/>
                    <a:pt x="4" y="56"/>
                  </a:cubicBezTo>
                  <a:cubicBezTo>
                    <a:pt x="4" y="55"/>
                    <a:pt x="4" y="53"/>
                    <a:pt x="4" y="52"/>
                  </a:cubicBezTo>
                  <a:cubicBezTo>
                    <a:pt x="8" y="52"/>
                    <a:pt x="11" y="52"/>
                    <a:pt x="12" y="52"/>
                  </a:cubicBezTo>
                  <a:close/>
                  <a:moveTo>
                    <a:pt x="89" y="44"/>
                  </a:moveTo>
                  <a:cubicBezTo>
                    <a:pt x="87" y="43"/>
                    <a:pt x="87" y="42"/>
                    <a:pt x="85" y="39"/>
                  </a:cubicBezTo>
                  <a:cubicBezTo>
                    <a:pt x="85" y="37"/>
                    <a:pt x="84" y="35"/>
                    <a:pt x="82" y="34"/>
                  </a:cubicBezTo>
                  <a:cubicBezTo>
                    <a:pt x="80" y="32"/>
                    <a:pt x="79" y="31"/>
                    <a:pt x="77" y="31"/>
                  </a:cubicBezTo>
                  <a:cubicBezTo>
                    <a:pt x="75" y="31"/>
                    <a:pt x="74" y="33"/>
                    <a:pt x="73" y="36"/>
                  </a:cubicBezTo>
                  <a:cubicBezTo>
                    <a:pt x="72" y="41"/>
                    <a:pt x="68" y="45"/>
                    <a:pt x="66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5" y="45"/>
                    <a:pt x="64" y="44"/>
                    <a:pt x="63" y="43"/>
                  </a:cubicBezTo>
                  <a:cubicBezTo>
                    <a:pt x="60" y="40"/>
                    <a:pt x="59" y="36"/>
                    <a:pt x="59" y="32"/>
                  </a:cubicBezTo>
                  <a:cubicBezTo>
                    <a:pt x="60" y="29"/>
                    <a:pt x="62" y="28"/>
                    <a:pt x="65" y="27"/>
                  </a:cubicBezTo>
                  <a:cubicBezTo>
                    <a:pt x="67" y="27"/>
                    <a:pt x="69" y="26"/>
                    <a:pt x="70" y="25"/>
                  </a:cubicBezTo>
                  <a:cubicBezTo>
                    <a:pt x="75" y="21"/>
                    <a:pt x="75" y="12"/>
                    <a:pt x="73" y="9"/>
                  </a:cubicBezTo>
                  <a:cubicBezTo>
                    <a:pt x="72" y="8"/>
                    <a:pt x="72" y="7"/>
                    <a:pt x="71" y="6"/>
                  </a:cubicBezTo>
                  <a:cubicBezTo>
                    <a:pt x="88" y="11"/>
                    <a:pt x="101" y="24"/>
                    <a:pt x="106" y="40"/>
                  </a:cubicBezTo>
                  <a:cubicBezTo>
                    <a:pt x="96" y="45"/>
                    <a:pt x="92" y="45"/>
                    <a:pt x="8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8269444C-32FC-486E-8901-F727E41A7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" y="3625"/>
              <a:ext cx="112" cy="119"/>
            </a:xfrm>
            <a:custGeom>
              <a:avLst/>
              <a:gdLst>
                <a:gd name="T0" fmla="*/ 11 w 16"/>
                <a:gd name="T1" fmla="*/ 0 h 17"/>
                <a:gd name="T2" fmla="*/ 10 w 16"/>
                <a:gd name="T3" fmla="*/ 0 h 17"/>
                <a:gd name="T4" fmla="*/ 0 w 16"/>
                <a:gd name="T5" fmla="*/ 10 h 17"/>
                <a:gd name="T6" fmla="*/ 6 w 16"/>
                <a:gd name="T7" fmla="*/ 16 h 17"/>
                <a:gd name="T8" fmla="*/ 8 w 16"/>
                <a:gd name="T9" fmla="*/ 17 h 17"/>
                <a:gd name="T10" fmla="*/ 12 w 16"/>
                <a:gd name="T11" fmla="*/ 14 h 17"/>
                <a:gd name="T12" fmla="*/ 13 w 16"/>
                <a:gd name="T13" fmla="*/ 13 h 17"/>
                <a:gd name="T14" fmla="*/ 13 w 16"/>
                <a:gd name="T15" fmla="*/ 1 h 17"/>
                <a:gd name="T16" fmla="*/ 11 w 16"/>
                <a:gd name="T17" fmla="*/ 0 h 17"/>
                <a:gd name="T18" fmla="*/ 10 w 16"/>
                <a:gd name="T19" fmla="*/ 11 h 17"/>
                <a:gd name="T20" fmla="*/ 9 w 16"/>
                <a:gd name="T21" fmla="*/ 12 h 17"/>
                <a:gd name="T22" fmla="*/ 7 w 16"/>
                <a:gd name="T23" fmla="*/ 13 h 17"/>
                <a:gd name="T24" fmla="*/ 4 w 16"/>
                <a:gd name="T25" fmla="*/ 10 h 17"/>
                <a:gd name="T26" fmla="*/ 10 w 16"/>
                <a:gd name="T27" fmla="*/ 5 h 17"/>
                <a:gd name="T28" fmla="*/ 10 w 16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7"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7" y="2"/>
                    <a:pt x="1" y="6"/>
                    <a:pt x="0" y="10"/>
                  </a:cubicBezTo>
                  <a:cubicBezTo>
                    <a:pt x="0" y="13"/>
                    <a:pt x="3" y="16"/>
                    <a:pt x="6" y="16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10" y="17"/>
                    <a:pt x="11" y="16"/>
                    <a:pt x="12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6" y="10"/>
                    <a:pt x="16" y="8"/>
                    <a:pt x="13" y="1"/>
                  </a:cubicBezTo>
                  <a:cubicBezTo>
                    <a:pt x="12" y="0"/>
                    <a:pt x="12" y="0"/>
                    <a:pt x="11" y="0"/>
                  </a:cubicBezTo>
                  <a:close/>
                  <a:moveTo>
                    <a:pt x="10" y="11"/>
                  </a:moveTo>
                  <a:cubicBezTo>
                    <a:pt x="10" y="11"/>
                    <a:pt x="9" y="12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ubicBezTo>
                    <a:pt x="6" y="12"/>
                    <a:pt x="4" y="11"/>
                    <a:pt x="4" y="10"/>
                  </a:cubicBezTo>
                  <a:cubicBezTo>
                    <a:pt x="4" y="9"/>
                    <a:pt x="7" y="7"/>
                    <a:pt x="10" y="5"/>
                  </a:cubicBezTo>
                  <a:cubicBezTo>
                    <a:pt x="12" y="9"/>
                    <a:pt x="11" y="9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DEFFE68D-623B-47C8-9BE4-31E017E32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" y="3394"/>
              <a:ext cx="246" cy="182"/>
            </a:xfrm>
            <a:custGeom>
              <a:avLst/>
              <a:gdLst>
                <a:gd name="T0" fmla="*/ 30 w 35"/>
                <a:gd name="T1" fmla="*/ 4 h 26"/>
                <a:gd name="T2" fmla="*/ 19 w 35"/>
                <a:gd name="T3" fmla="*/ 1 h 26"/>
                <a:gd name="T4" fmla="*/ 10 w 35"/>
                <a:gd name="T5" fmla="*/ 9 h 26"/>
                <a:gd name="T6" fmla="*/ 6 w 35"/>
                <a:gd name="T7" fmla="*/ 11 h 26"/>
                <a:gd name="T8" fmla="*/ 1 w 35"/>
                <a:gd name="T9" fmla="*/ 15 h 26"/>
                <a:gd name="T10" fmla="*/ 14 w 35"/>
                <a:gd name="T11" fmla="*/ 25 h 26"/>
                <a:gd name="T12" fmla="*/ 17 w 35"/>
                <a:gd name="T13" fmla="*/ 26 h 26"/>
                <a:gd name="T14" fmla="*/ 29 w 35"/>
                <a:gd name="T15" fmla="*/ 18 h 26"/>
                <a:gd name="T16" fmla="*/ 32 w 35"/>
                <a:gd name="T17" fmla="*/ 14 h 26"/>
                <a:gd name="T18" fmla="*/ 34 w 35"/>
                <a:gd name="T19" fmla="*/ 10 h 26"/>
                <a:gd name="T20" fmla="*/ 30 w 35"/>
                <a:gd name="T21" fmla="*/ 4 h 26"/>
                <a:gd name="T22" fmla="*/ 29 w 35"/>
                <a:gd name="T23" fmla="*/ 11 h 26"/>
                <a:gd name="T24" fmla="*/ 26 w 35"/>
                <a:gd name="T25" fmla="*/ 16 h 26"/>
                <a:gd name="T26" fmla="*/ 16 w 35"/>
                <a:gd name="T27" fmla="*/ 22 h 26"/>
                <a:gd name="T28" fmla="*/ 5 w 35"/>
                <a:gd name="T29" fmla="*/ 15 h 26"/>
                <a:gd name="T30" fmla="*/ 7 w 35"/>
                <a:gd name="T31" fmla="*/ 15 h 26"/>
                <a:gd name="T32" fmla="*/ 14 w 35"/>
                <a:gd name="T33" fmla="*/ 10 h 26"/>
                <a:gd name="T34" fmla="*/ 20 w 35"/>
                <a:gd name="T35" fmla="*/ 5 h 26"/>
                <a:gd name="T36" fmla="*/ 28 w 35"/>
                <a:gd name="T37" fmla="*/ 7 h 26"/>
                <a:gd name="T38" fmla="*/ 30 w 35"/>
                <a:gd name="T39" fmla="*/ 10 h 26"/>
                <a:gd name="T40" fmla="*/ 29 w 35"/>
                <a:gd name="T4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6">
                  <a:moveTo>
                    <a:pt x="30" y="4"/>
                  </a:moveTo>
                  <a:cubicBezTo>
                    <a:pt x="30" y="4"/>
                    <a:pt x="25" y="0"/>
                    <a:pt x="19" y="1"/>
                  </a:cubicBezTo>
                  <a:cubicBezTo>
                    <a:pt x="15" y="2"/>
                    <a:pt x="12" y="4"/>
                    <a:pt x="10" y="9"/>
                  </a:cubicBezTo>
                  <a:cubicBezTo>
                    <a:pt x="10" y="10"/>
                    <a:pt x="8" y="10"/>
                    <a:pt x="6" y="11"/>
                  </a:cubicBezTo>
                  <a:cubicBezTo>
                    <a:pt x="4" y="11"/>
                    <a:pt x="0" y="12"/>
                    <a:pt x="1" y="15"/>
                  </a:cubicBezTo>
                  <a:cubicBezTo>
                    <a:pt x="2" y="20"/>
                    <a:pt x="14" y="25"/>
                    <a:pt x="14" y="25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21" y="26"/>
                    <a:pt x="26" y="24"/>
                    <a:pt x="29" y="18"/>
                  </a:cubicBezTo>
                  <a:cubicBezTo>
                    <a:pt x="30" y="16"/>
                    <a:pt x="32" y="15"/>
                    <a:pt x="32" y="14"/>
                  </a:cubicBezTo>
                  <a:cubicBezTo>
                    <a:pt x="34" y="13"/>
                    <a:pt x="35" y="11"/>
                    <a:pt x="34" y="10"/>
                  </a:cubicBezTo>
                  <a:cubicBezTo>
                    <a:pt x="34" y="8"/>
                    <a:pt x="33" y="7"/>
                    <a:pt x="30" y="4"/>
                  </a:cubicBezTo>
                  <a:close/>
                  <a:moveTo>
                    <a:pt x="29" y="11"/>
                  </a:moveTo>
                  <a:cubicBezTo>
                    <a:pt x="28" y="12"/>
                    <a:pt x="27" y="14"/>
                    <a:pt x="26" y="16"/>
                  </a:cubicBezTo>
                  <a:cubicBezTo>
                    <a:pt x="22" y="23"/>
                    <a:pt x="17" y="22"/>
                    <a:pt x="16" y="22"/>
                  </a:cubicBezTo>
                  <a:cubicBezTo>
                    <a:pt x="12" y="20"/>
                    <a:pt x="7" y="17"/>
                    <a:pt x="5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9" y="14"/>
                    <a:pt x="13" y="13"/>
                    <a:pt x="14" y="10"/>
                  </a:cubicBezTo>
                  <a:cubicBezTo>
                    <a:pt x="15" y="7"/>
                    <a:pt x="17" y="5"/>
                    <a:pt x="20" y="5"/>
                  </a:cubicBezTo>
                  <a:cubicBezTo>
                    <a:pt x="23" y="4"/>
                    <a:pt x="28" y="7"/>
                    <a:pt x="28" y="7"/>
                  </a:cubicBezTo>
                  <a:cubicBezTo>
                    <a:pt x="30" y="9"/>
                    <a:pt x="30" y="10"/>
                    <a:pt x="30" y="10"/>
                  </a:cubicBezTo>
                  <a:cubicBezTo>
                    <a:pt x="30" y="10"/>
                    <a:pt x="30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DC0AE37-0AE4-4F14-864F-64CE5CBB462C}"/>
              </a:ext>
            </a:extLst>
          </p:cNvPr>
          <p:cNvSpPr txBox="1"/>
          <p:nvPr userDrawn="1"/>
        </p:nvSpPr>
        <p:spPr>
          <a:xfrm>
            <a:off x="1246112" y="6044545"/>
            <a:ext cx="3977089" cy="271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>
                <a:solidFill>
                  <a:schemeClr val="bg2"/>
                </a:solidFill>
              </a:rPr>
              <a:t>Please consider our planet before printing</a:t>
            </a:r>
          </a:p>
          <a:p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15075B-31C7-4DD2-AFCD-BB9216EA8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AA9AA2-2909-4C32-A23D-9489A79F85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FC878-A3A4-519C-E9BA-C25BE4F320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2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">
            <a:extLst>
              <a:ext uri="{FF2B5EF4-FFF2-40B4-BE49-F238E27FC236}">
                <a16:creationId xmlns:a16="http://schemas.microsoft.com/office/drawing/2014/main" id="{9F5C358C-8637-493B-B369-33FF39E4DD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this slide to design your own thank you slide, insert the image of your choice here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A35FAF2-878C-4995-B7B7-A95E3A147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7FE9191-BF3D-4CC7-9AF7-658457FEC8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E051EB7-D6BA-4A58-B664-509A51CACB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7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ribbon"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10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34FAB-8EE1-3F44-AD12-BB61D2FC3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3CCCB-3AC2-BD9B-EC02-A075F2AC7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BA2D5-9F6A-2140-B2F7-B40C3212BA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5116" y="6254476"/>
            <a:ext cx="1418400" cy="127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3EDB-662F-4F9B-B963-A2016F03B4B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0699" y="1808163"/>
            <a:ext cx="10967413" cy="1551424"/>
          </a:xfrm>
        </p:spPr>
        <p:txBody>
          <a:bodyPr anchor="b" anchorCtr="0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E03889-2846-4536-97B3-13BCB5156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332" y="3940392"/>
            <a:ext cx="9043213" cy="27129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event name here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35FEE9E-E22B-4885-9E10-1FA46D5C13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860" y="4348817"/>
            <a:ext cx="9043213" cy="271293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4E26D-CB04-D817-AFD3-434039F70E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82EF3B0F-4264-5643-AC3C-31400E9255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348" y="0"/>
            <a:ext cx="1217665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Insert your own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 indent="-180000">
              <a:defRPr/>
            </a:lvl1pPr>
            <a:lvl2pPr marL="270000" indent="-270000">
              <a:defRPr/>
            </a:lvl2pPr>
            <a:lvl3pPr marL="540000" indent="-270000">
              <a:defRPr/>
            </a:lvl3pPr>
            <a:lvl4pPr marL="810000" indent="-270000">
              <a:defRPr/>
            </a:lvl4pPr>
            <a:lvl5pPr marL="1080000" indent="-2700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8D5720-2F1A-498A-9E9F-EFB4241AF1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40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6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793631"/>
            <a:ext cx="9692421" cy="4562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26B6F-E640-F95E-789A-AA987E6C63B4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rcRect/>
          <a:stretch/>
        </p:blipFill>
        <p:spPr>
          <a:xfrm>
            <a:off x="10713374" y="6400950"/>
            <a:ext cx="870531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20" r:id="rId2"/>
    <p:sldLayoutId id="2147483721" r:id="rId3"/>
    <p:sldLayoutId id="2147483776" r:id="rId4"/>
    <p:sldLayoutId id="2147483666" r:id="rId5"/>
    <p:sldLayoutId id="2147483693" r:id="rId6"/>
    <p:sldLayoutId id="2147483678" r:id="rId7"/>
    <p:sldLayoutId id="2147483779" r:id="rId8"/>
    <p:sldLayoutId id="2147483780" r:id="rId9"/>
    <p:sldLayoutId id="2147483716" r:id="rId10"/>
    <p:sldLayoutId id="2147483661" r:id="rId11"/>
    <p:sldLayoutId id="2147483748" r:id="rId12"/>
    <p:sldLayoutId id="2147483749" r:id="rId13"/>
    <p:sldLayoutId id="2147483729" r:id="rId14"/>
    <p:sldLayoutId id="2147483728" r:id="rId15"/>
    <p:sldLayoutId id="2147483746" r:id="rId16"/>
    <p:sldLayoutId id="2147483730" r:id="rId17"/>
    <p:sldLayoutId id="2147483731" r:id="rId18"/>
    <p:sldLayoutId id="2147483750" r:id="rId19"/>
    <p:sldLayoutId id="2147483669" r:id="rId20"/>
    <p:sldLayoutId id="2147483672" r:id="rId21"/>
    <p:sldLayoutId id="2147483717" r:id="rId22"/>
    <p:sldLayoutId id="2147483718" r:id="rId23"/>
    <p:sldLayoutId id="2147483786" r:id="rId24"/>
    <p:sldLayoutId id="2147483787" r:id="rId25"/>
    <p:sldLayoutId id="2147483697" r:id="rId26"/>
    <p:sldLayoutId id="2147483698" r:id="rId27"/>
    <p:sldLayoutId id="2147483714" r:id="rId28"/>
    <p:sldLayoutId id="2147483704" r:id="rId29"/>
    <p:sldLayoutId id="2147483777" r:id="rId30"/>
    <p:sldLayoutId id="2147483778" r:id="rId31"/>
    <p:sldLayoutId id="2147483785" r:id="rId32"/>
    <p:sldLayoutId id="2147483793" r:id="rId33"/>
    <p:sldLayoutId id="2147483791" r:id="rId34"/>
    <p:sldLayoutId id="2147483792" r:id="rId35"/>
    <p:sldLayoutId id="2147483712" r:id="rId36"/>
    <p:sldLayoutId id="2147483706" r:id="rId37"/>
    <p:sldLayoutId id="2147483707" r:id="rId38"/>
    <p:sldLayoutId id="2147483711" r:id="rId39"/>
    <p:sldLayoutId id="2147483733" r:id="rId40"/>
    <p:sldLayoutId id="2147483734" r:id="rId41"/>
    <p:sldLayoutId id="2147483782" r:id="rId42"/>
    <p:sldLayoutId id="2147483794" r:id="rId43"/>
    <p:sldLayoutId id="2147483783" r:id="rId44"/>
    <p:sldLayoutId id="2147483735" r:id="rId45"/>
    <p:sldLayoutId id="2147483736" r:id="rId46"/>
    <p:sldLayoutId id="2147483737" r:id="rId47"/>
    <p:sldLayoutId id="2147483688" r:id="rId48"/>
    <p:sldLayoutId id="2147483775" r:id="rId49"/>
    <p:sldLayoutId id="2147483740" r:id="rId50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1651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72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9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ompass.coupa.com/en-us/products/product-documentation/invoicing/caas-compliance-as-a-service/coupa-invoice-presentations-countries-list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ss.coupa.com/en-us/products/product-documentation/supplier-resources/for-suppliers/coupa-supplier-porta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upplier.coupa.com/webinar-registratio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EACA63-4767-A515-495C-8A6D9C1643DC}"/>
              </a:ext>
            </a:extLst>
          </p:cNvPr>
          <p:cNvSpPr txBox="1">
            <a:spLocks/>
          </p:cNvSpPr>
          <p:nvPr/>
        </p:nvSpPr>
        <p:spPr>
          <a:xfrm>
            <a:off x="623888" y="1020933"/>
            <a:ext cx="8921268" cy="38085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GB" sz="4000" b="0" dirty="0"/>
            </a:br>
            <a:r>
              <a:rPr lang="en-US" sz="4000" b="0" dirty="0"/>
              <a:t>Registering for the Coupa Supplier Portal (CSP)</a:t>
            </a:r>
            <a:endParaRPr lang="en-US" dirty="0"/>
          </a:p>
        </p:txBody>
      </p:sp>
      <p:pic>
        <p:nvPicPr>
          <p:cNvPr id="10" name="Picture 2" descr="Zoom&amp;#39;s Teams App Expands Video Functionality in Microsoft Environments -  Zoom Blog">
            <a:extLst>
              <a:ext uri="{FF2B5EF4-FFF2-40B4-BE49-F238E27FC236}">
                <a16:creationId xmlns:a16="http://schemas.microsoft.com/office/drawing/2014/main" id="{28510D19-3D0B-9D9C-6672-038BCA916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9" t="38066" r="19678" b="35038"/>
          <a:stretch/>
        </p:blipFill>
        <p:spPr bwMode="auto">
          <a:xfrm>
            <a:off x="555801" y="1567681"/>
            <a:ext cx="1302527" cy="10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F79367A-15FD-6763-25C0-CDB831750839}"/>
              </a:ext>
            </a:extLst>
          </p:cNvPr>
          <p:cNvSpPr txBox="1">
            <a:spLocks/>
          </p:cNvSpPr>
          <p:nvPr/>
        </p:nvSpPr>
        <p:spPr>
          <a:xfrm>
            <a:off x="623887" y="6499060"/>
            <a:ext cx="9043213" cy="271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FINANCE IS OPEN</a:t>
            </a:r>
          </a:p>
        </p:txBody>
      </p:sp>
    </p:spTree>
    <p:extLst>
      <p:ext uri="{BB962C8B-B14F-4D97-AF65-F5344CB8AC3E}">
        <p14:creationId xmlns:p14="http://schemas.microsoft.com/office/powerpoint/2010/main" val="19076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Inviting Additional Team Members 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48" y="2068652"/>
            <a:ext cx="2121073" cy="2371674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48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Inviting Additional Team Members [1/2]​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9"/>
            <a:ext cx="10462851" cy="107472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only CSP users with an Admin role will have permission to invite users.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invite an additional user: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“Setup”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“Invite User”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Users section.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pop-up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“Invite User”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screen, input the required information.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38563D-BFEA-CDDB-2498-312F6690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8" y="2606845"/>
            <a:ext cx="65151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7E24CDE6-141B-A661-4F94-32E821DAA0D4}"/>
              </a:ext>
            </a:extLst>
          </p:cNvPr>
          <p:cNvSpPr txBox="1"/>
          <p:nvPr/>
        </p:nvSpPr>
        <p:spPr>
          <a:xfrm>
            <a:off x="1665220" y="3172938"/>
            <a:ext cx="392264" cy="2560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DBB5C357-8AA4-F95E-B444-33E2B08F938E}"/>
              </a:ext>
            </a:extLst>
          </p:cNvPr>
          <p:cNvSpPr txBox="1"/>
          <p:nvPr/>
        </p:nvSpPr>
        <p:spPr>
          <a:xfrm>
            <a:off x="1861352" y="4007230"/>
            <a:ext cx="544497" cy="2560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B144F66-8912-0652-042E-357FA406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97" y="2344907"/>
            <a:ext cx="290512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BE7E8E4-8F17-1A21-7765-84358CE50B03}"/>
              </a:ext>
            </a:extLst>
          </p:cNvPr>
          <p:cNvSpPr/>
          <p:nvPr/>
        </p:nvSpPr>
        <p:spPr>
          <a:xfrm rot="16200000">
            <a:off x="7113681" y="4389153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6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393878" y="991788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Inviting Additional Team Members [2/2]​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572995" y="1375511"/>
            <a:ext cx="10462851" cy="211341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required information on the “Invite User” screen: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the user’s name and email address.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Check/uncheck appropriately the fields 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“Permissions”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“Customers”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sections to control the new user’s permissions and access.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“Send Invitation”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which will issue an email invitation to the new user. The new user will need to go through the same registration and log-in process, as previously described, in order to access the CSP.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86171F-DC31-7E2F-DB92-99920888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8" y="3071647"/>
            <a:ext cx="2266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8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Setting Up Legal Entity Information​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126" y="2113041"/>
            <a:ext cx="2121073" cy="2371674"/>
          </a:xfrm>
        </p:spPr>
        <p:txBody>
          <a:bodyPr/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3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[1/8]​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77182" y="1625176"/>
            <a:ext cx="10462851" cy="206793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CSP Homepage, click “Setup”: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the sub-menu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“Customer Setup”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edit and confirm your contact info on the pop-up screen.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close the pop-up screen by accident, click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“Start”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re-access it.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contact info is initially auto-populated with the details provided during CSP registration.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confirmed, 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continue.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“Make Sure You Get Paid”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page, review and amend the auto-populated details provided during CSP registration, as required.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“Finish”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9EE88D1-7335-D3EC-F8A3-E416460A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1" y="3693112"/>
            <a:ext cx="47910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C0251D8-821A-EDE0-8A35-1272F3C5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46" y="3674062"/>
            <a:ext cx="36099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3195501-7106-B6B5-9EC6-5997FD05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21" y="3674062"/>
            <a:ext cx="31527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9337F7FE-9D0F-F036-9602-2834B9E08BAA}"/>
              </a:ext>
            </a:extLst>
          </p:cNvPr>
          <p:cNvSpPr txBox="1"/>
          <p:nvPr/>
        </p:nvSpPr>
        <p:spPr>
          <a:xfrm>
            <a:off x="784484" y="4176879"/>
            <a:ext cx="470423" cy="1554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82568524-44C3-A63A-62FC-F4C261402276}"/>
              </a:ext>
            </a:extLst>
          </p:cNvPr>
          <p:cNvSpPr txBox="1"/>
          <p:nvPr/>
        </p:nvSpPr>
        <p:spPr>
          <a:xfrm>
            <a:off x="2711603" y="4838331"/>
            <a:ext cx="510991" cy="1660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FA9D1F55-05BB-C372-D3FA-902902B5796C}"/>
              </a:ext>
            </a:extLst>
          </p:cNvPr>
          <p:cNvSpPr txBox="1"/>
          <p:nvPr/>
        </p:nvSpPr>
        <p:spPr>
          <a:xfrm>
            <a:off x="6008607" y="5885894"/>
            <a:ext cx="1848131" cy="1586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7DCAC15-490F-5E3A-40E1-42F2A446558B}"/>
              </a:ext>
            </a:extLst>
          </p:cNvPr>
          <p:cNvSpPr txBox="1"/>
          <p:nvPr/>
        </p:nvSpPr>
        <p:spPr>
          <a:xfrm>
            <a:off x="9371442" y="5885893"/>
            <a:ext cx="1848131" cy="1586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3525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CA167A1-9212-7112-7BD2-B7C96166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60930"/>
            <a:ext cx="5715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[2/8]​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77182" y="1625176"/>
            <a:ext cx="10462851" cy="155876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“Customer Setup” page: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“Edit your Setup”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you will be directed to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“Legal Entity Setup”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 under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“Admin”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sub-menu.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Legal Entity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” button, and complete the required legal entity information within the pop-up window.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FA9D1F55-05BB-C372-D3FA-902902B5796C}"/>
              </a:ext>
            </a:extLst>
          </p:cNvPr>
          <p:cNvSpPr txBox="1"/>
          <p:nvPr/>
        </p:nvSpPr>
        <p:spPr>
          <a:xfrm>
            <a:off x="381000" y="4261282"/>
            <a:ext cx="1376779" cy="230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7DCAC15-490F-5E3A-40E1-42F2A446558B}"/>
              </a:ext>
            </a:extLst>
          </p:cNvPr>
          <p:cNvSpPr txBox="1"/>
          <p:nvPr/>
        </p:nvSpPr>
        <p:spPr>
          <a:xfrm>
            <a:off x="3178206" y="5000203"/>
            <a:ext cx="941034" cy="2326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C9509B0F-413D-8085-B866-2A76F177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43" y="3265680"/>
            <a:ext cx="5419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BF200D8C-8942-0D8C-EBB9-4BD7860B43D1}"/>
              </a:ext>
            </a:extLst>
          </p:cNvPr>
          <p:cNvSpPr txBox="1"/>
          <p:nvPr/>
        </p:nvSpPr>
        <p:spPr>
          <a:xfrm>
            <a:off x="10520038" y="4028662"/>
            <a:ext cx="737751" cy="143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3948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15BF1A9B-B430-52D0-C51A-C022F08F0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51" y="3122119"/>
            <a:ext cx="50673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947C472-2DEB-4FBC-BAD3-A17BCECC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3" y="3122120"/>
            <a:ext cx="5334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[3/8]​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77182" y="1560213"/>
            <a:ext cx="9121420" cy="156190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“Where’s your business located?” pop-up screen: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“Legal Entity Name”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“Country/Region”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“Continue”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start the 4-step setup process.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1: Miscellaneous Information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Confirm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“Type of Company”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(mandatory) and names of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“Board of Directors”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(optional).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&amp; Continue”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move to Step 2.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7DCAC15-490F-5E3A-40E1-42F2A446558B}"/>
              </a:ext>
            </a:extLst>
          </p:cNvPr>
          <p:cNvSpPr txBox="1"/>
          <p:nvPr/>
        </p:nvSpPr>
        <p:spPr>
          <a:xfrm>
            <a:off x="1189607" y="4953740"/>
            <a:ext cx="2556770" cy="1775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F200D8C-8942-0D8C-EBB9-4BD7860B43D1}"/>
              </a:ext>
            </a:extLst>
          </p:cNvPr>
          <p:cNvSpPr txBox="1"/>
          <p:nvPr/>
        </p:nvSpPr>
        <p:spPr>
          <a:xfrm>
            <a:off x="7057748" y="5308845"/>
            <a:ext cx="2672178" cy="20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4DFF003-0209-7007-FA72-DAFA1BB39AB0}"/>
              </a:ext>
            </a:extLst>
          </p:cNvPr>
          <p:cNvSpPr txBox="1"/>
          <p:nvPr/>
        </p:nvSpPr>
        <p:spPr>
          <a:xfrm>
            <a:off x="1189607" y="5131293"/>
            <a:ext cx="2556770" cy="1775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0E83869-CE38-3AE6-81D9-80D40F7E25B4}"/>
              </a:ext>
            </a:extLst>
          </p:cNvPr>
          <p:cNvSpPr/>
          <p:nvPr/>
        </p:nvSpPr>
        <p:spPr>
          <a:xfrm rot="16200000">
            <a:off x="5754849" y="4651057"/>
            <a:ext cx="359683" cy="42323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D999A48E-9BE5-DAE5-7FB2-806C58C3594B}"/>
              </a:ext>
            </a:extLst>
          </p:cNvPr>
          <p:cNvSpPr txBox="1"/>
          <p:nvPr/>
        </p:nvSpPr>
        <p:spPr>
          <a:xfrm>
            <a:off x="10422383" y="5941981"/>
            <a:ext cx="924757" cy="1924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07226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80F66010-1926-E43C-2CE8-142E2FCB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98" y="3710866"/>
            <a:ext cx="38290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[4/8]​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77182" y="1560213"/>
            <a:ext cx="9121420" cy="215065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2: Tell your customers about your organisation [1/2]: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“Which customers do you want to see this?”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 – select the customers to which this legal entity will be visible to.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addition to Fin</a:t>
            </a:r>
            <a:r>
              <a:rPr lang="en-GB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tra, if you have any other customers linked to the same CSP account, they will also be selectable in this section.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“What address do you invoice from?”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 – complete your Invoice-From details.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Tick the checkbox(es) if you want to use the same Invoice-From address for Remit-To and/or Ship-From address(es).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7DCAC15-490F-5E3A-40E1-42F2A446558B}"/>
              </a:ext>
            </a:extLst>
          </p:cNvPr>
          <p:cNvSpPr txBox="1"/>
          <p:nvPr/>
        </p:nvSpPr>
        <p:spPr>
          <a:xfrm>
            <a:off x="3462292" y="5364332"/>
            <a:ext cx="2130640" cy="1214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4DFF003-0209-7007-FA72-DAFA1BB39AB0}"/>
              </a:ext>
            </a:extLst>
          </p:cNvPr>
          <p:cNvSpPr txBox="1"/>
          <p:nvPr/>
        </p:nvSpPr>
        <p:spPr>
          <a:xfrm>
            <a:off x="3346880" y="4571999"/>
            <a:ext cx="1642370" cy="7257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729570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[5/8]​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457585" y="1569091"/>
            <a:ext cx="7443540" cy="398833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2: Tell your customers about your organisation [2/2]: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“What is your Tax ID?”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 – select your tax Country/Region and insert your Tax ID.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would like to invoice Finastra using a tax registered in other countries: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additional Tax ID”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provide details.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do not have a Tax ID: check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 don’t have a Tax ID Number”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box and provide your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“Local Tax ID”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“Miscellaneous”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 – input your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“Invoice-From Code”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(Optional) and set up your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“Preferred Language”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(Optional) in CSP.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will be using cXML for invoicing with Finastra,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“Invoice-From Code”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can tie with your registered CSP Invoice-From address with the corresponding address in your ERP.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</a:t>
            </a:r>
            <a:r>
              <a:rPr lang="en-GB" sz="16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“Invoice-From Code”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only applicable to suppliers using cXML and should be otherwise left blank.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&amp; Continue”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move to Step 3.</a:t>
            </a:r>
            <a:endParaRPr lang="en-GB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299A865-087D-6ECF-8D3E-4F950616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25" y="2523986"/>
            <a:ext cx="42386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E45B2D17-519B-88A5-003D-30AF2B069AB4}"/>
              </a:ext>
            </a:extLst>
          </p:cNvPr>
          <p:cNvSpPr txBox="1"/>
          <p:nvPr/>
        </p:nvSpPr>
        <p:spPr>
          <a:xfrm>
            <a:off x="8068254" y="2657124"/>
            <a:ext cx="2518436" cy="11886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14BFE45-E1B0-BF0C-613C-71D4D68883B3}"/>
              </a:ext>
            </a:extLst>
          </p:cNvPr>
          <p:cNvSpPr txBox="1"/>
          <p:nvPr/>
        </p:nvSpPr>
        <p:spPr>
          <a:xfrm>
            <a:off x="8068254" y="3845770"/>
            <a:ext cx="2518436" cy="6431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0487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700722" y="973505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[6/8]​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449752" y="1261753"/>
            <a:ext cx="10959098" cy="247650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3: Where do you want to receive payment?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your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“Payment Type”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 Address or Bank Account: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the Remit-To address is auto-populated if it has been previously provided – you can deactivate or add additional Remit-To addresses, if required.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Bank Account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complete your banking details, such as account number and sort code. Remit-To address information will be automatically pre-populated if it has been provided previously.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</a:t>
            </a:r>
            <a:r>
              <a:rPr lang="en-GB" sz="16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Virtual Cards 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should not be used with Finastra, as it is not an available payment type.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&amp; Continue”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and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continue with the final step.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B132562-4292-1D8E-03F3-ED9C95C5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4" y="3576761"/>
            <a:ext cx="44862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09027621-80EC-133E-2D84-0745978A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25" y="3576761"/>
            <a:ext cx="51244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5645C7A-E12F-69A9-3AD1-9BB8A5A5BAB0}"/>
              </a:ext>
            </a:extLst>
          </p:cNvPr>
          <p:cNvSpPr/>
          <p:nvPr/>
        </p:nvSpPr>
        <p:spPr>
          <a:xfrm rot="16200000">
            <a:off x="5178078" y="4597841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0C3F439-525F-2038-E66F-4D2B412BBDFB}"/>
              </a:ext>
            </a:extLst>
          </p:cNvPr>
          <p:cNvSpPr txBox="1"/>
          <p:nvPr/>
        </p:nvSpPr>
        <p:spPr>
          <a:xfrm>
            <a:off x="836697" y="4567343"/>
            <a:ext cx="1126029" cy="1514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FAE4FEA-61E3-2BE2-3B08-B0B41C1A4B30}"/>
              </a:ext>
            </a:extLst>
          </p:cNvPr>
          <p:cNvSpPr txBox="1"/>
          <p:nvPr/>
        </p:nvSpPr>
        <p:spPr>
          <a:xfrm>
            <a:off x="4079854" y="5719419"/>
            <a:ext cx="737622" cy="1908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DCAEB4B-3132-7D83-5F9D-F41CED44322D}"/>
              </a:ext>
            </a:extLst>
          </p:cNvPr>
          <p:cNvSpPr txBox="1"/>
          <p:nvPr/>
        </p:nvSpPr>
        <p:spPr>
          <a:xfrm>
            <a:off x="10292157" y="5688545"/>
            <a:ext cx="449844" cy="2217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6179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024BEE-4541-BE4C-850A-EC5FB803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D037C-9FB8-1A4D-9C5D-768219589431}"/>
              </a:ext>
            </a:extLst>
          </p:cNvPr>
          <p:cNvSpPr/>
          <p:nvPr/>
        </p:nvSpPr>
        <p:spPr>
          <a:xfrm>
            <a:off x="644907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06249-CE33-6E49-87F9-F1EFA5B26EF9}"/>
              </a:ext>
            </a:extLst>
          </p:cNvPr>
          <p:cNvSpPr/>
          <p:nvPr/>
        </p:nvSpPr>
        <p:spPr>
          <a:xfrm>
            <a:off x="644907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01E51-0702-474E-B84A-88C66C6E2D95}"/>
              </a:ext>
            </a:extLst>
          </p:cNvPr>
          <p:cNvSpPr/>
          <p:nvPr/>
        </p:nvSpPr>
        <p:spPr>
          <a:xfrm>
            <a:off x="644907" y="4010019"/>
            <a:ext cx="822742" cy="82274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69F685-C0D5-CE40-AC2E-62766448E155}"/>
              </a:ext>
            </a:extLst>
          </p:cNvPr>
          <p:cNvSpPr/>
          <p:nvPr/>
        </p:nvSpPr>
        <p:spPr>
          <a:xfrm>
            <a:off x="6214471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4082F-82B4-EB4C-AB8E-9867FF73BBFE}"/>
              </a:ext>
            </a:extLst>
          </p:cNvPr>
          <p:cNvSpPr/>
          <p:nvPr/>
        </p:nvSpPr>
        <p:spPr>
          <a:xfrm>
            <a:off x="6214471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DA5AA33-6358-AE46-90E2-561E6409F6AF}"/>
              </a:ext>
            </a:extLst>
          </p:cNvPr>
          <p:cNvSpPr txBox="1">
            <a:spLocks/>
          </p:cNvSpPr>
          <p:nvPr/>
        </p:nvSpPr>
        <p:spPr>
          <a:xfrm>
            <a:off x="1746722" y="2786668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Navigating the CSP​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EB7C86C-E314-8847-8256-75991646FE46}"/>
              </a:ext>
            </a:extLst>
          </p:cNvPr>
          <p:cNvSpPr txBox="1">
            <a:spLocks/>
          </p:cNvSpPr>
          <p:nvPr/>
        </p:nvSpPr>
        <p:spPr>
          <a:xfrm>
            <a:off x="1746722" y="3897873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Inviting Additional Team Members ​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48450B-CA45-E249-812B-D44530F3DEBC}"/>
              </a:ext>
            </a:extLst>
          </p:cNvPr>
          <p:cNvSpPr txBox="1">
            <a:spLocks/>
          </p:cNvSpPr>
          <p:nvPr/>
        </p:nvSpPr>
        <p:spPr>
          <a:xfrm>
            <a:off x="7316286" y="1742391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Setting Up Legal Entity Information​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B79155C-BD91-7A42-B2F2-27D7A686697E}"/>
              </a:ext>
            </a:extLst>
          </p:cNvPr>
          <p:cNvSpPr txBox="1">
            <a:spLocks/>
          </p:cNvSpPr>
          <p:nvPr/>
        </p:nvSpPr>
        <p:spPr>
          <a:xfrm>
            <a:off x="7316286" y="2786668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Managing Remit-To Accounts​</a:t>
            </a:r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5C75D636-DCCB-42F0-B75D-34B2190FB529}"/>
              </a:ext>
            </a:extLst>
          </p:cNvPr>
          <p:cNvSpPr txBox="1">
            <a:spLocks/>
          </p:cNvSpPr>
          <p:nvPr/>
        </p:nvSpPr>
        <p:spPr>
          <a:xfrm>
            <a:off x="1746721" y="1675463"/>
            <a:ext cx="4077029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Registering for the Coupa Supplier Portal (CSP)​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7CA465-DA36-64D9-ABD5-3DB797A393C6}"/>
              </a:ext>
            </a:extLst>
          </p:cNvPr>
          <p:cNvSpPr/>
          <p:nvPr/>
        </p:nvSpPr>
        <p:spPr>
          <a:xfrm>
            <a:off x="6214471" y="3959999"/>
            <a:ext cx="822742" cy="82274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000" b="1" dirty="0">
                <a:solidFill>
                  <a:schemeClr val="tx1"/>
                </a:solidFill>
              </a:rPr>
              <a:t>6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7B6F677-5864-CEF0-8160-1B154C0FB2CE}"/>
              </a:ext>
            </a:extLst>
          </p:cNvPr>
          <p:cNvSpPr txBox="1">
            <a:spLocks/>
          </p:cNvSpPr>
          <p:nvPr/>
        </p:nvSpPr>
        <p:spPr>
          <a:xfrm>
            <a:off x="7316286" y="3828257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Managing Notifications ​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1D38-38AA-4BA5-78F9-64F7C248E457}"/>
              </a:ext>
            </a:extLst>
          </p:cNvPr>
          <p:cNvSpPr/>
          <p:nvPr/>
        </p:nvSpPr>
        <p:spPr>
          <a:xfrm>
            <a:off x="6240799" y="5034949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000" b="1" dirty="0">
                <a:solidFill>
                  <a:schemeClr val="accent1"/>
                </a:solidFill>
              </a:rPr>
              <a:t>7</a:t>
            </a:r>
            <a:endParaRPr lang="en-US" sz="5000" b="1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A58A3C8-00E7-72F9-BFA0-739E9243D708}"/>
              </a:ext>
            </a:extLst>
          </p:cNvPr>
          <p:cNvSpPr txBox="1">
            <a:spLocks/>
          </p:cNvSpPr>
          <p:nvPr/>
        </p:nvSpPr>
        <p:spPr>
          <a:xfrm>
            <a:off x="7316286" y="5110947"/>
            <a:ext cx="4077029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Additional Information​</a:t>
            </a:r>
          </a:p>
        </p:txBody>
      </p:sp>
    </p:spTree>
    <p:extLst>
      <p:ext uri="{BB962C8B-B14F-4D97-AF65-F5344CB8AC3E}">
        <p14:creationId xmlns:p14="http://schemas.microsoft.com/office/powerpoint/2010/main" val="30265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700722" y="973505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[7/8]​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449752" y="1261753"/>
            <a:ext cx="10959098" cy="163236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4: Where do you ship goods from?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Manage your shipping details in Step 4: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Ship-From address will be auto-populated if it has been provided during previous Steps.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a new Ship-From address,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Ship From”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complete the new Ship-From details.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“Done”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complete the legal entity setup.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5645C7A-E12F-69A9-3AD1-9BB8A5A5BAB0}"/>
              </a:ext>
            </a:extLst>
          </p:cNvPr>
          <p:cNvSpPr/>
          <p:nvPr/>
        </p:nvSpPr>
        <p:spPr>
          <a:xfrm rot="16200000">
            <a:off x="6074723" y="4475711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D7EF685-5031-562C-180B-5A06CC39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2" y="3186422"/>
            <a:ext cx="50958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D279ECA-2A53-FF6A-5D54-6AC3D1A1D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52" y="2894120"/>
            <a:ext cx="439102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3B9E8811-838E-1CA8-DFF0-D5FD199D599A}"/>
              </a:ext>
            </a:extLst>
          </p:cNvPr>
          <p:cNvSpPr txBox="1"/>
          <p:nvPr/>
        </p:nvSpPr>
        <p:spPr>
          <a:xfrm>
            <a:off x="4538409" y="4134495"/>
            <a:ext cx="725170" cy="1514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332CE5D-20A4-D762-5E86-CE5C8E3E71D2}"/>
              </a:ext>
            </a:extLst>
          </p:cNvPr>
          <p:cNvSpPr txBox="1"/>
          <p:nvPr/>
        </p:nvSpPr>
        <p:spPr>
          <a:xfrm>
            <a:off x="10682282" y="6014627"/>
            <a:ext cx="362055" cy="1375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5647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700722" y="973505"/>
            <a:ext cx="6457159" cy="28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Setting Up Legal Entity Information [8/8]​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449752" y="1261753"/>
            <a:ext cx="10959098" cy="497924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Additional notes to: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 14 – Customer Setup: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should ensure that your tax registration number is correct and relates to the country specified – as this </a:t>
            </a:r>
            <a:r>
              <a:rPr lang="en-GB" sz="1600" b="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information will be used by Coupa to generate a legal invoice on your behalf.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u="sng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 17 &amp; 18 – Tell your customers about your organisation: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use cXML for invoicing, it is highly recommended that you input and then subsequently reference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“Invoice-From Code”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your cXML invoices – the code will be provided by Finastra. This will increase the likelihood of a successful cXML invoice transaction as a result of the addresses matching between the CSP and your ERP.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have ticked the boxes to use the Invoice-From address for Remit-To and/or Ship-From addresses, they will have the same code as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“Invoice-From Code”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 20 – Where do your ship goods from?: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 a tax perspective, it is critical that Ship-From information is accurate – especially when the Ship-From address is in a different country to the registration country of your legal entity.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instance, if you are registered in the UK but your goods will be shipped from a warehouse in India, you will need to add that India warehouse address to ensure that the invoice can be created accurately.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087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Managing Remit-To Accounts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206" y="2423759"/>
            <a:ext cx="2121073" cy="2371674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813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[1/6]​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10480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CSP homepage, click “Setup”, and in the “Admin” sub-menu: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“Remit-To”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check all your created Remit-To accounts – here, you can also edit, deactivate, and add your Remit-To accounts.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8F2478B-F8D1-4F16-7355-CD5407CC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48" y="2397757"/>
            <a:ext cx="756285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9AF8ECA-B881-F803-0F78-D2AB4538A2DD}"/>
              </a:ext>
            </a:extLst>
          </p:cNvPr>
          <p:cNvSpPr txBox="1"/>
          <p:nvPr/>
        </p:nvSpPr>
        <p:spPr>
          <a:xfrm>
            <a:off x="3777856" y="3118573"/>
            <a:ext cx="428272" cy="2478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28698DD4-DFA1-0AFA-2A10-ADF564F3F260}"/>
              </a:ext>
            </a:extLst>
          </p:cNvPr>
          <p:cNvSpPr txBox="1"/>
          <p:nvPr/>
        </p:nvSpPr>
        <p:spPr>
          <a:xfrm>
            <a:off x="2640325" y="3352153"/>
            <a:ext cx="412531" cy="187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D54CF31-DDC3-180C-3842-D222F7721E5F}"/>
              </a:ext>
            </a:extLst>
          </p:cNvPr>
          <p:cNvSpPr txBox="1"/>
          <p:nvPr/>
        </p:nvSpPr>
        <p:spPr>
          <a:xfrm>
            <a:off x="2640325" y="5510671"/>
            <a:ext cx="520263" cy="187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29156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[2/6]​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20867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edit Remit-To usage (i.e. adding and/or removing customer(s) to this Remit-To account)</a:t>
            </a:r>
            <a:r>
              <a:rPr lang="en-GB" sz="16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 rtl="0" fontAlgn="base"/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the edit icon.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“Edit Remit-To Usage”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pop-up screen: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additional customers to the same Remit-To account: select the corresponding customer account from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Additional Customers”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 down and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selected”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remove an existing customer from the Remit-To account: click the delete icon.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 to save all the changes made.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4F0B11-BE1E-87FD-6A76-E4C2B05E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0" y="3701988"/>
            <a:ext cx="5448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7587FBB-E114-6E24-EC8A-D2D1636146FE}"/>
              </a:ext>
            </a:extLst>
          </p:cNvPr>
          <p:cNvSpPr/>
          <p:nvPr/>
        </p:nvSpPr>
        <p:spPr>
          <a:xfrm rot="16200000">
            <a:off x="6222856" y="4596747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C4FC882-9F2F-AEDE-11B6-4772032F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14" y="3500623"/>
            <a:ext cx="41719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7D016752-A2B8-0878-2ED2-0C13E8EF2269}"/>
              </a:ext>
            </a:extLst>
          </p:cNvPr>
          <p:cNvSpPr txBox="1"/>
          <p:nvPr/>
        </p:nvSpPr>
        <p:spPr>
          <a:xfrm>
            <a:off x="8249589" y="4987462"/>
            <a:ext cx="2386584" cy="1692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70DD23E1-379D-4430-612F-4738151E45EA}"/>
              </a:ext>
            </a:extLst>
          </p:cNvPr>
          <p:cNvSpPr txBox="1"/>
          <p:nvPr/>
        </p:nvSpPr>
        <p:spPr>
          <a:xfrm>
            <a:off x="5415379" y="4403324"/>
            <a:ext cx="124287" cy="168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ED3F061-66CD-BC3F-19FB-4B6853576CE4}"/>
              </a:ext>
            </a:extLst>
          </p:cNvPr>
          <p:cNvSpPr txBox="1"/>
          <p:nvPr/>
        </p:nvSpPr>
        <p:spPr>
          <a:xfrm flipH="1" flipV="1">
            <a:off x="10312721" y="5841328"/>
            <a:ext cx="411504" cy="2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53237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296224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[3/6]​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150085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deactivate a Remit-To account</a:t>
            </a:r>
            <a:r>
              <a:rPr lang="en-GB" sz="18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18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6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the switch icon to deactivate the Remit-To account.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once a Remit-To account is deactivated, it cannot be reversed. Coupa only retains the inactive Remit-To account for audit purposes.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431374F1-A423-362F-2BD7-37581C99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06" y="3065307"/>
            <a:ext cx="63817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41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296224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[4/6]​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150085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a Remit-To account [1/3]</a:t>
            </a:r>
            <a:r>
              <a:rPr lang="en-GB" sz="18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18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Remit-To”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button and an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Remit-To”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screen will pop up.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Remit-To”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pop-up screen, check the legal entity details to which you want to add a new Remit-To account.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confirmed, click the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move to the next page.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100F73C-A82F-3BB0-2F58-276551D8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" y="3375815"/>
            <a:ext cx="5448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1323AF18-407C-0DBE-E81E-58BBA4E7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01" y="3369367"/>
            <a:ext cx="4191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D6EC971-65A1-7724-6314-540E34D67D50}"/>
              </a:ext>
            </a:extLst>
          </p:cNvPr>
          <p:cNvSpPr/>
          <p:nvPr/>
        </p:nvSpPr>
        <p:spPr>
          <a:xfrm rot="16200000">
            <a:off x="6107116" y="4333297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E21F490-BF4D-7DA4-3A24-5751807C5179}"/>
              </a:ext>
            </a:extLst>
          </p:cNvPr>
          <p:cNvSpPr txBox="1"/>
          <p:nvPr/>
        </p:nvSpPr>
        <p:spPr>
          <a:xfrm>
            <a:off x="5188913" y="3757550"/>
            <a:ext cx="530774" cy="1418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B158418-6BE2-2C01-34FB-6AA417B5EED9}"/>
              </a:ext>
            </a:extLst>
          </p:cNvPr>
          <p:cNvSpPr txBox="1"/>
          <p:nvPr/>
        </p:nvSpPr>
        <p:spPr>
          <a:xfrm>
            <a:off x="9807644" y="5274155"/>
            <a:ext cx="832946" cy="1629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53200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722352" y="1053207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[5/6]​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679528" y="1312336"/>
            <a:ext cx="10462851" cy="129769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a Remit-To account [2/3]: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6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a new Remit-To account”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page, select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“Payment Type”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complete all the required fields.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click on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&amp; Continue”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D6EC971-65A1-7724-6314-540E34D67D50}"/>
              </a:ext>
            </a:extLst>
          </p:cNvPr>
          <p:cNvSpPr/>
          <p:nvPr/>
        </p:nvSpPr>
        <p:spPr>
          <a:xfrm rot="16200000">
            <a:off x="4509136" y="4202723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37611CC8-87CC-A849-F82E-226C20D5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2509915"/>
            <a:ext cx="36766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DF9944B1-9FC9-FCD6-1DB9-BCCEDAE9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79" y="3335864"/>
            <a:ext cx="5981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BE64C0-1B9D-DF50-2876-A2D4F2DA0868}"/>
              </a:ext>
            </a:extLst>
          </p:cNvPr>
          <p:cNvSpPr txBox="1"/>
          <p:nvPr/>
        </p:nvSpPr>
        <p:spPr>
          <a:xfrm>
            <a:off x="9992385" y="5215193"/>
            <a:ext cx="907347" cy="1562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5458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2722352" y="1053207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Remit-To Accounts [6/6]​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644017" y="1508479"/>
            <a:ext cx="10462851" cy="155515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a Remit-To account [3/3]: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a new Remit-To account”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page, you will see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“Remit-To Account”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have just added.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manage the Ship-From info.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“Done”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ready.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Now”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final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“Setup complete”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save the change.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D6EC971-65A1-7724-6314-540E34D67D50}"/>
              </a:ext>
            </a:extLst>
          </p:cNvPr>
          <p:cNvSpPr/>
          <p:nvPr/>
        </p:nvSpPr>
        <p:spPr>
          <a:xfrm rot="16200000">
            <a:off x="3197884" y="4185551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132BFEF-111D-5FAC-7EEF-48B0261B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" y="3512133"/>
            <a:ext cx="30003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1981847-7D4A-0F55-B324-0E050D738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81" y="3520407"/>
            <a:ext cx="4067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DFB30F8-E7E8-CCDB-3149-77459ECA22E6}"/>
              </a:ext>
            </a:extLst>
          </p:cNvPr>
          <p:cNvSpPr/>
          <p:nvPr/>
        </p:nvSpPr>
        <p:spPr>
          <a:xfrm rot="16200000">
            <a:off x="7860261" y="4193824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E36F9D86-E3E8-F611-248B-20D3DFB0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58" y="3160186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5B57F5BF-C395-186D-2EB5-6A58A8B4D642}"/>
              </a:ext>
            </a:extLst>
          </p:cNvPr>
          <p:cNvSpPr txBox="1"/>
          <p:nvPr/>
        </p:nvSpPr>
        <p:spPr>
          <a:xfrm>
            <a:off x="2748989" y="5031148"/>
            <a:ext cx="272812" cy="1692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AFD0BE4-53D0-AB5F-8390-62DDF94F116A}"/>
              </a:ext>
            </a:extLst>
          </p:cNvPr>
          <p:cNvSpPr txBox="1"/>
          <p:nvPr/>
        </p:nvSpPr>
        <p:spPr>
          <a:xfrm>
            <a:off x="7154111" y="4986349"/>
            <a:ext cx="386984" cy="1923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C8E77A07-B1C4-8827-A900-14287984CDBB}"/>
              </a:ext>
            </a:extLst>
          </p:cNvPr>
          <p:cNvSpPr txBox="1"/>
          <p:nvPr/>
        </p:nvSpPr>
        <p:spPr>
          <a:xfrm flipV="1">
            <a:off x="11461259" y="5672830"/>
            <a:ext cx="399307" cy="2098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5403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Managing Notifications 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206" y="2423759"/>
            <a:ext cx="2121073" cy="2371674"/>
          </a:xfrm>
        </p:spPr>
        <p:txBody>
          <a:bodyPr/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75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2188" y="1802167"/>
            <a:ext cx="6576053" cy="2668068"/>
          </a:xfrm>
        </p:spPr>
        <p:txBody>
          <a:bodyPr/>
          <a:lstStyle/>
          <a:p>
            <a:r>
              <a:rPr lang="en-US" sz="4800" dirty="0"/>
              <a:t>Registering for the Coupa Supplier Portal (CSP)​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248" y="1704668"/>
            <a:ext cx="2121073" cy="2371674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3068581" y="910093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Notifications​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475341" y="1206823"/>
            <a:ext cx="10462851" cy="211361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CSP homepage: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Manage your notifications by clicking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“NOTIFICATIONS”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at the top of your screen.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“Notification Preferences”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“Notification Preferences”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page, enable/disable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“Online”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“Email”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“SMS”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notifications.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 the bottom of the page to confirm your notification settings.</a:t>
            </a:r>
            <a:endParaRPr lang="en-GB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BBD72611-64D4-1E17-BF6E-7CA181C2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567"/>
            <a:ext cx="57721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B0D6E00C-36FC-7791-2430-0A71D6F9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79766"/>
            <a:ext cx="58388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EA0E1A29-0994-620A-DACE-1BF7E7709F67}"/>
              </a:ext>
            </a:extLst>
          </p:cNvPr>
          <p:cNvSpPr txBox="1"/>
          <p:nvPr/>
        </p:nvSpPr>
        <p:spPr>
          <a:xfrm>
            <a:off x="4529035" y="3617163"/>
            <a:ext cx="648182" cy="213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4BBF039-FDA5-F63E-CA7D-63AEB679B89B}"/>
              </a:ext>
            </a:extLst>
          </p:cNvPr>
          <p:cNvSpPr txBox="1"/>
          <p:nvPr/>
        </p:nvSpPr>
        <p:spPr>
          <a:xfrm>
            <a:off x="4529035" y="4414249"/>
            <a:ext cx="900896" cy="213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3697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Additional Information 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206" y="2423759"/>
            <a:ext cx="2121073" cy="2371674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377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3209664" y="1083076"/>
            <a:ext cx="3590632" cy="379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Additional Information​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501974" y="1535297"/>
            <a:ext cx="10462851" cy="31125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Below are the list of countries which are supported by Coupa’s Compliant E-invoicing: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400" dirty="0">
              <a:solidFill>
                <a:schemeClr val="bg1"/>
              </a:solidFill>
              <a:cs typeface="Arial"/>
            </a:endParaRPr>
          </a:p>
          <a:p>
            <a:r>
              <a:rPr lang="en-US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Note: Further details can be found on Coupa Compass</a:t>
            </a:r>
            <a:r>
              <a:rPr lang="en-US" sz="1800" b="0" i="1" u="none" strike="noStrike" dirty="0">
                <a:solidFill>
                  <a:srgbClr val="00338D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1800" b="1" i="0" u="none" strike="noStrike" dirty="0">
                <a:solidFill>
                  <a:srgbClr val="00338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sng" strike="noStrike" dirty="0">
                <a:solidFill>
                  <a:srgbClr val="00B8F5"/>
                </a:solidFill>
                <a:effectLst/>
                <a:latin typeface="Arial" panose="020B0604020202020204" pitchFamily="34" charset="0"/>
                <a:hlinkClick r:id="rId2"/>
              </a:rPr>
              <a:t>List of Supported CaaS Countries | Coupa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BF9AFC-A584-9E12-232E-AB1F29D62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7572"/>
              </p:ext>
            </p:extLst>
          </p:nvPr>
        </p:nvGraphicFramePr>
        <p:xfrm>
          <a:off x="1374743" y="1918833"/>
          <a:ext cx="8701944" cy="42136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75486">
                  <a:extLst>
                    <a:ext uri="{9D8B030D-6E8A-4147-A177-3AD203B41FA5}">
                      <a16:colId xmlns:a16="http://schemas.microsoft.com/office/drawing/2014/main" val="1932153299"/>
                    </a:ext>
                  </a:extLst>
                </a:gridCol>
                <a:gridCol w="2175486">
                  <a:extLst>
                    <a:ext uri="{9D8B030D-6E8A-4147-A177-3AD203B41FA5}">
                      <a16:colId xmlns:a16="http://schemas.microsoft.com/office/drawing/2014/main" val="2603122711"/>
                    </a:ext>
                  </a:extLst>
                </a:gridCol>
                <a:gridCol w="2175486">
                  <a:extLst>
                    <a:ext uri="{9D8B030D-6E8A-4147-A177-3AD203B41FA5}">
                      <a16:colId xmlns:a16="http://schemas.microsoft.com/office/drawing/2014/main" val="2630714504"/>
                    </a:ext>
                  </a:extLst>
                </a:gridCol>
                <a:gridCol w="2175486">
                  <a:extLst>
                    <a:ext uri="{9D8B030D-6E8A-4147-A177-3AD203B41FA5}">
                      <a16:colId xmlns:a16="http://schemas.microsoft.com/office/drawing/2014/main" val="4166811889"/>
                    </a:ext>
                  </a:extLst>
                </a:gridCol>
              </a:tblGrid>
              <a:tr h="18140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Australia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Finland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Malta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Singapore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59587185"/>
                  </a:ext>
                </a:extLst>
              </a:tr>
              <a:tr h="18140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Austria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France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Mexico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Slovakia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25240759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Bahrain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Germany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Montenegro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Slovenia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566739330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Bangladesh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Greece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Myanmar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37766779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Belgium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Hong Kong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Namibia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South Korea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03423648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Brazil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Hungary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Netherlands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Spain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10568663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Bulgaria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India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New Zealand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Sweden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39298078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Canada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Ireland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Norway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Switzerland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03060468"/>
                  </a:ext>
                </a:extLst>
              </a:tr>
              <a:tr h="4232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Italy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Pakistan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United Arab Emirates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05478651"/>
                  </a:ext>
                </a:extLst>
              </a:tr>
              <a:tr h="18140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Colombia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Japan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Poland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89561549"/>
                  </a:ext>
                </a:extLst>
              </a:tr>
              <a:tr h="18140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Croatia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Latvia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Portugal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08823657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Czech Republic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Lithuania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Romania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6462752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Denmark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Luxembourg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Saudi Arabia 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03212016"/>
                  </a:ext>
                </a:extLst>
              </a:tr>
              <a:tr h="18140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Estonia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Malaysia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Serbia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8419088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130BB948-3DD2-A242-A8CC-AA4F2E7F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949" y="3072375"/>
            <a:ext cx="156439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5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675" y="909909"/>
            <a:ext cx="11288549" cy="2371674"/>
          </a:xfrm>
        </p:spPr>
        <p:txBody>
          <a:bodyPr/>
          <a:lstStyle/>
          <a:p>
            <a:pPr algn="l"/>
            <a:r>
              <a:rPr lang="en-GB" sz="5000"/>
              <a:t>Thank you! </a:t>
            </a:r>
            <a:br>
              <a:rPr lang="en-GB" sz="8800"/>
            </a:br>
            <a:br>
              <a:rPr lang="en-GB" sz="8800"/>
            </a:br>
            <a:r>
              <a:rPr lang="en-GB" sz="8800"/>
              <a:t>FINANCE IS OPEN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2ADD70-B4C7-A028-AD90-BB99A6EE957A}"/>
              </a:ext>
            </a:extLst>
          </p:cNvPr>
          <p:cNvSpPr txBox="1">
            <a:spLocks/>
          </p:cNvSpPr>
          <p:nvPr/>
        </p:nvSpPr>
        <p:spPr>
          <a:xfrm>
            <a:off x="633110" y="4719847"/>
            <a:ext cx="5559042" cy="6339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i="1">
                <a:solidFill>
                  <a:schemeClr val="bg1"/>
                </a:solidFill>
              </a:rPr>
              <a:t>Finastra unlocks innovation across the world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of financial services, through our trusted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software and open platform.</a:t>
            </a:r>
            <a:endParaRPr lang="en-US" sz="11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[1/3]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Coupa Supplier Portal Registration:</a:t>
            </a: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You will receive a Coupa Supplier Portal (CSP) invite from Finastra via email.</a:t>
            </a: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377100"/>
            <a:endParaRPr lang="en-GB" dirty="0">
              <a:solidFill>
                <a:schemeClr val="bg1"/>
              </a:solidFill>
              <a:cs typeface="Arial"/>
            </a:endParaRPr>
          </a:p>
          <a:p>
            <a:r>
              <a:rPr lang="en-GB" u="sng" dirty="0">
                <a:solidFill>
                  <a:schemeClr val="bg1"/>
                </a:solidFill>
                <a:cs typeface="Calibri" panose="020F0502020204030204" pitchFamily="34" charset="0"/>
              </a:rPr>
              <a:t>If you are a new Coupa user [1/2]: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Click </a:t>
            </a:r>
            <a:r>
              <a:rPr lang="en-GB" b="1" dirty="0">
                <a:solidFill>
                  <a:schemeClr val="bg1"/>
                </a:solidFill>
                <a:cs typeface="Calibri" panose="020F0502020204030204" pitchFamily="34" charset="0"/>
              </a:rPr>
              <a:t>“Join Coupa Supplier Portal” 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in your email. </a:t>
            </a: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After being directed to the CSP website, input the required credentials to complete your CSP registration.</a:t>
            </a: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5442EE9-52AF-D7B7-DF3B-55D0BD96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31" y="3971776"/>
            <a:ext cx="6131750" cy="26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9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[2/3]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are a new Coupa user [2/2]: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your “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Business name”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create a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“Password”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 a new Coupa user, you will also be asked to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“accept the Privacy Policy and the Terms of Use”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please access via the hyperlinks and read and confirm accordingly.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 an Account”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which will direct you to a new page for email verification.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the verification code you will have received via email, and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access the Coupa Supplier Portal.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79CFFA-EE79-9173-0EF0-42EC6AAB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86" y="3524435"/>
            <a:ext cx="21240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9EB853E-12D4-352D-8188-3C8F8FA2AB73}"/>
              </a:ext>
            </a:extLst>
          </p:cNvPr>
          <p:cNvSpPr/>
          <p:nvPr/>
        </p:nvSpPr>
        <p:spPr>
          <a:xfrm rot="16200000">
            <a:off x="4769976" y="4744416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6BB44CE-B4A3-F71C-5F2B-DAB1C995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35" y="3689997"/>
            <a:ext cx="51625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5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[3/3]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already have an account: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“Login”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navigate to the Login page.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your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“Email”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“Password”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“Login”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access the Coupa Supplier Portal.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9EB853E-12D4-352D-8188-3C8F8FA2AB73}"/>
              </a:ext>
            </a:extLst>
          </p:cNvPr>
          <p:cNvSpPr/>
          <p:nvPr/>
        </p:nvSpPr>
        <p:spPr>
          <a:xfrm rot="16200000">
            <a:off x="5537185" y="4260427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B219CF-EDF7-F064-7167-69FE5BFA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7" y="2837951"/>
            <a:ext cx="4695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460B01F-AA78-8910-D55D-513091CF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29" y="2973647"/>
            <a:ext cx="44291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9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GB" sz="4800" dirty="0"/>
              <a:t>Navigating the CSP​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594" y="2243163"/>
            <a:ext cx="2121073" cy="2371674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4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Navigating the CSP: Homepage Overview [1/2]​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E3C8A5-0C62-F2EA-53EA-CF06E700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9" y="1714818"/>
            <a:ext cx="10439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1">
            <a:extLst>
              <a:ext uri="{FF2B5EF4-FFF2-40B4-BE49-F238E27FC236}">
                <a16:creationId xmlns:a16="http://schemas.microsoft.com/office/drawing/2014/main" id="{7E2B4D55-CA53-6568-A54D-2576BC56E876}"/>
              </a:ext>
            </a:extLst>
          </p:cNvPr>
          <p:cNvSpPr txBox="1"/>
          <p:nvPr/>
        </p:nvSpPr>
        <p:spPr>
          <a:xfrm>
            <a:off x="784979" y="2306039"/>
            <a:ext cx="572520" cy="2748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9DB057E7-939F-C367-06AC-4F25E9BB0DAA}"/>
              </a:ext>
            </a:extLst>
          </p:cNvPr>
          <p:cNvSpPr txBox="1"/>
          <p:nvPr/>
        </p:nvSpPr>
        <p:spPr>
          <a:xfrm>
            <a:off x="1470039" y="2275921"/>
            <a:ext cx="651724" cy="304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58019CF4-D005-4D73-633E-77BF4D9587CE}"/>
              </a:ext>
            </a:extLst>
          </p:cNvPr>
          <p:cNvSpPr txBox="1"/>
          <p:nvPr/>
        </p:nvSpPr>
        <p:spPr>
          <a:xfrm>
            <a:off x="1595806" y="2732233"/>
            <a:ext cx="651724" cy="304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0C248351-A0C1-849A-A84B-B66C7A5C5466}"/>
              </a:ext>
            </a:extLst>
          </p:cNvPr>
          <p:cNvSpPr txBox="1"/>
          <p:nvPr/>
        </p:nvSpPr>
        <p:spPr>
          <a:xfrm>
            <a:off x="3106490" y="2306039"/>
            <a:ext cx="651724" cy="304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500FC84C-B50A-CAB3-6D8C-7265566B9D8D}"/>
              </a:ext>
            </a:extLst>
          </p:cNvPr>
          <p:cNvSpPr txBox="1"/>
          <p:nvPr/>
        </p:nvSpPr>
        <p:spPr>
          <a:xfrm>
            <a:off x="5929152" y="2254057"/>
            <a:ext cx="651724" cy="304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C8578BCC-E24C-C0BE-83CF-1B3617CA6223}"/>
              </a:ext>
            </a:extLst>
          </p:cNvPr>
          <p:cNvSpPr txBox="1"/>
          <p:nvPr/>
        </p:nvSpPr>
        <p:spPr>
          <a:xfrm>
            <a:off x="8256581" y="1811046"/>
            <a:ext cx="807520" cy="2663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55BA013A-CB63-8662-36BD-F807E9A7273A}"/>
              </a:ext>
            </a:extLst>
          </p:cNvPr>
          <p:cNvSpPr txBox="1"/>
          <p:nvPr/>
        </p:nvSpPr>
        <p:spPr>
          <a:xfrm>
            <a:off x="10431748" y="1827957"/>
            <a:ext cx="512682" cy="1909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BDD2FA7A-1D59-B145-1F35-0CE5627A03D3}"/>
              </a:ext>
            </a:extLst>
          </p:cNvPr>
          <p:cNvSpPr txBox="1"/>
          <p:nvPr/>
        </p:nvSpPr>
        <p:spPr>
          <a:xfrm>
            <a:off x="9154034" y="1770646"/>
            <a:ext cx="1187780" cy="3055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E62853A6-7C67-B27B-D836-D510787D0763}"/>
              </a:ext>
            </a:extLst>
          </p:cNvPr>
          <p:cNvSpPr txBox="1"/>
          <p:nvPr/>
        </p:nvSpPr>
        <p:spPr>
          <a:xfrm>
            <a:off x="9145828" y="1771824"/>
            <a:ext cx="1187780" cy="3055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79A2D-1B3D-1FFB-E48E-BC575878E019}"/>
              </a:ext>
            </a:extLst>
          </p:cNvPr>
          <p:cNvGrpSpPr/>
          <p:nvPr/>
        </p:nvGrpSpPr>
        <p:grpSpPr>
          <a:xfrm>
            <a:off x="8473158" y="1496463"/>
            <a:ext cx="237490" cy="237490"/>
            <a:chOff x="8776474" y="879882"/>
            <a:chExt cx="237490" cy="23749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A03EBC-AB05-337F-AFA1-C92BBBA565F7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B1E05F53-F74F-6581-ABCE-0FD0166CA8BA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36A29D-283B-93E2-578D-D4AB63DBFB70}"/>
              </a:ext>
            </a:extLst>
          </p:cNvPr>
          <p:cNvGrpSpPr/>
          <p:nvPr/>
        </p:nvGrpSpPr>
        <p:grpSpPr>
          <a:xfrm>
            <a:off x="9521894" y="1448825"/>
            <a:ext cx="237490" cy="237490"/>
            <a:chOff x="8776474" y="879882"/>
            <a:chExt cx="237490" cy="23749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D3AD27-0BD8-5078-E4D3-906E872E18CF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425E327E-0C68-98FD-23DE-F6577958079D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F61CB8-CDDE-F255-FD94-BC82015A289C}"/>
              </a:ext>
            </a:extLst>
          </p:cNvPr>
          <p:cNvGrpSpPr/>
          <p:nvPr/>
        </p:nvGrpSpPr>
        <p:grpSpPr>
          <a:xfrm>
            <a:off x="10563905" y="1520849"/>
            <a:ext cx="237490" cy="237490"/>
            <a:chOff x="8776474" y="879882"/>
            <a:chExt cx="237490" cy="23749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C82F96B-BE20-6D3B-ECDA-D953CF234B0C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0F1558AD-CDEE-2051-5163-C30ED5000AA4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FBB9D4-14AB-D885-CA1D-8947ED6B0443}"/>
              </a:ext>
            </a:extLst>
          </p:cNvPr>
          <p:cNvGrpSpPr/>
          <p:nvPr/>
        </p:nvGrpSpPr>
        <p:grpSpPr>
          <a:xfrm>
            <a:off x="6136269" y="1974968"/>
            <a:ext cx="237490" cy="400416"/>
            <a:chOff x="8776474" y="879882"/>
            <a:chExt cx="237490" cy="4004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EA498EB-D6C7-E3F3-F004-7B047517BEFB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2F368ADB-40D8-671D-CABD-87C0B2B1D186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71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6ABA87-4FF8-3962-528E-6DB1DB1F4CF9}"/>
              </a:ext>
            </a:extLst>
          </p:cNvPr>
          <p:cNvGrpSpPr/>
          <p:nvPr/>
        </p:nvGrpSpPr>
        <p:grpSpPr>
          <a:xfrm>
            <a:off x="3313607" y="2030381"/>
            <a:ext cx="237490" cy="237490"/>
            <a:chOff x="8776474" y="879882"/>
            <a:chExt cx="237490" cy="23749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CBAA03-E3BC-93B5-6891-A13BE99B9249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">
              <a:extLst>
                <a:ext uri="{FF2B5EF4-FFF2-40B4-BE49-F238E27FC236}">
                  <a16:creationId xmlns:a16="http://schemas.microsoft.com/office/drawing/2014/main" id="{DC9CD9BB-8A57-57C1-10C8-B7FFFC5E2FFA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E794DF-3FD1-53C7-88C5-5764016B72A7}"/>
              </a:ext>
            </a:extLst>
          </p:cNvPr>
          <p:cNvGrpSpPr/>
          <p:nvPr/>
        </p:nvGrpSpPr>
        <p:grpSpPr>
          <a:xfrm>
            <a:off x="1706512" y="2022265"/>
            <a:ext cx="237490" cy="237490"/>
            <a:chOff x="8776474" y="879882"/>
            <a:chExt cx="237490" cy="23749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53DBA5-43BB-5822-12C6-44EA135C95A5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">
              <a:extLst>
                <a:ext uri="{FF2B5EF4-FFF2-40B4-BE49-F238E27FC236}">
                  <a16:creationId xmlns:a16="http://schemas.microsoft.com/office/drawing/2014/main" id="{2855A62C-434E-FD2A-4CD5-60FE83A7F633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C3DE96-F4C5-995D-79EF-8004C30AFE8B}"/>
              </a:ext>
            </a:extLst>
          </p:cNvPr>
          <p:cNvGrpSpPr/>
          <p:nvPr/>
        </p:nvGrpSpPr>
        <p:grpSpPr>
          <a:xfrm>
            <a:off x="965841" y="2016567"/>
            <a:ext cx="237490" cy="400416"/>
            <a:chOff x="8776474" y="879882"/>
            <a:chExt cx="237490" cy="40041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9BF49CA-9713-1FB7-66E3-66A3342F5B39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id="{41E5EA68-EC0B-035D-6C03-AF0E5797E752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41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CE050C-90CD-EEED-3DE6-3CE8BB7753D0}"/>
              </a:ext>
            </a:extLst>
          </p:cNvPr>
          <p:cNvGrpSpPr/>
          <p:nvPr/>
        </p:nvGrpSpPr>
        <p:grpSpPr>
          <a:xfrm>
            <a:off x="2291844" y="2732233"/>
            <a:ext cx="237490" cy="237490"/>
            <a:chOff x="8776474" y="879882"/>
            <a:chExt cx="237490" cy="23749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921B0AB-4DA8-7055-482D-C8C7C95188D5}"/>
                </a:ext>
              </a:extLst>
            </p:cNvPr>
            <p:cNvSpPr/>
            <p:nvPr/>
          </p:nvSpPr>
          <p:spPr>
            <a:xfrm>
              <a:off x="8776474" y="879882"/>
              <a:ext cx="237490" cy="23749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3">
              <a:extLst>
                <a:ext uri="{FF2B5EF4-FFF2-40B4-BE49-F238E27FC236}">
                  <a16:creationId xmlns:a16="http://schemas.microsoft.com/office/drawing/2014/main" id="{D66C4C51-07E3-B689-1DAA-375AABCBE342}"/>
                </a:ext>
              </a:extLst>
            </p:cNvPr>
            <p:cNvSpPr txBox="1"/>
            <p:nvPr/>
          </p:nvSpPr>
          <p:spPr>
            <a:xfrm>
              <a:off x="8860929" y="910966"/>
              <a:ext cx="1459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2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AF98E4F6-054C-7037-7DE4-BCDE5DEA9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308397"/>
              </p:ext>
            </p:extLst>
          </p:nvPr>
        </p:nvGraphicFramePr>
        <p:xfrm>
          <a:off x="600589" y="3150285"/>
          <a:ext cx="10343841" cy="3030180"/>
        </p:xfrm>
        <a:graphic>
          <a:graphicData uri="http://schemas.openxmlformats.org/drawingml/2006/table">
            <a:tbl>
              <a:tblPr/>
              <a:tblGrid>
                <a:gridCol w="444886">
                  <a:extLst>
                    <a:ext uri="{9D8B030D-6E8A-4147-A177-3AD203B41FA5}">
                      <a16:colId xmlns:a16="http://schemas.microsoft.com/office/drawing/2014/main" val="3464783228"/>
                    </a:ext>
                  </a:extLst>
                </a:gridCol>
                <a:gridCol w="1299741">
                  <a:extLst>
                    <a:ext uri="{9D8B030D-6E8A-4147-A177-3AD203B41FA5}">
                      <a16:colId xmlns:a16="http://schemas.microsoft.com/office/drawing/2014/main" val="3371166923"/>
                    </a:ext>
                  </a:extLst>
                </a:gridCol>
                <a:gridCol w="8599214">
                  <a:extLst>
                    <a:ext uri="{9D8B030D-6E8A-4147-A177-3AD203B41FA5}">
                      <a16:colId xmlns:a16="http://schemas.microsoft.com/office/drawing/2014/main" val="2370408065"/>
                    </a:ext>
                  </a:extLst>
                </a:gridCol>
              </a:tblGrid>
              <a:tr h="28286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#​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Item Name​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9460" marR="89460" marT="44730" marB="4473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Description​</a:t>
                      </a:r>
                      <a:endParaRPr lang="en-GB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9460" marR="89460" marT="44730" marB="4473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115438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Account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Your account name with an associated drop down sub-menu – to manage your CSP account.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81627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Notifications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view notifications and manage notification preferences.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039718"/>
                  </a:ext>
                </a:extLst>
              </a:tr>
              <a:tr h="7668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Help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access the CSP help sub-menu: 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sng" strike="noStrike">
                          <a:solidFill>
                            <a:srgbClr val="00B8F5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Coupa Compass</a:t>
                      </a:r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: where you can find resources, such as support articles, to better use Coupa.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sng" strike="noStrike">
                          <a:solidFill>
                            <a:srgbClr val="00B8F5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Training Webinars</a:t>
                      </a:r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: where you can register for a supplier training webinar.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Help Tour</a:t>
                      </a:r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: of the open page in question.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201972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Home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navigate to the CSP homepage.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380998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Profile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manage your profile information.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600423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Orders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access and manage Purchase Orders.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35281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Invoices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access, manage, and create Invoices.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097821"/>
                  </a:ext>
                </a:extLst>
              </a:tr>
              <a:tr h="2543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Setup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To manage Admin tasks.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9460" marR="89460" marT="44730" marB="4473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73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26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90" y="1127465"/>
            <a:ext cx="5817966" cy="3728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Navigating the CSP: Homepage Overview [2/2]​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D83C49-79E1-BC00-BFD6-0B16FD42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46" y="1313895"/>
            <a:ext cx="81248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C659FE-FC7F-4E40-2579-7E6820FA5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857206"/>
              </p:ext>
            </p:extLst>
          </p:nvPr>
        </p:nvGraphicFramePr>
        <p:xfrm>
          <a:off x="1145221" y="4685745"/>
          <a:ext cx="9055222" cy="1402080"/>
        </p:xfrm>
        <a:graphic>
          <a:graphicData uri="http://schemas.openxmlformats.org/drawingml/2006/table">
            <a:tbl>
              <a:tblPr/>
              <a:tblGrid>
                <a:gridCol w="2030599">
                  <a:extLst>
                    <a:ext uri="{9D8B030D-6E8A-4147-A177-3AD203B41FA5}">
                      <a16:colId xmlns:a16="http://schemas.microsoft.com/office/drawing/2014/main" val="3824011149"/>
                    </a:ext>
                  </a:extLst>
                </a:gridCol>
                <a:gridCol w="7024623">
                  <a:extLst>
                    <a:ext uri="{9D8B030D-6E8A-4147-A177-3AD203B41FA5}">
                      <a16:colId xmlns:a16="http://schemas.microsoft.com/office/drawing/2014/main" val="24442869"/>
                    </a:ext>
                  </a:extLst>
                </a:gridCol>
              </a:tblGrid>
              <a:tr h="2257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Item Name​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785828"/>
                  </a:ext>
                </a:extLst>
              </a:tr>
              <a:tr h="24458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Two-factor Security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Number of users who have completed the two-factor authentication setup.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23772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Join Requests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Requests from new users to access this account.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73278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Merge Suggestions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Suggestions to merge multiple CSP accounts with the same confirmed email domain.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6186"/>
                  </a:ext>
                </a:extLst>
              </a:tr>
              <a:tr h="27281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1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Linked Customers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Number of your trading customers on Coupa.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31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228025"/>
      </p:ext>
    </p:extLst>
  </p:cSld>
  <p:clrMapOvr>
    <a:masterClrMapping/>
  </p:clrMapOvr>
</p:sld>
</file>

<file path=ppt/theme/theme1.xml><?xml version="1.0" encoding="utf-8"?>
<a:theme xmlns:a="http://schemas.openxmlformats.org/drawingml/2006/main" name="Finastra - Template Advanced">
  <a:themeElements>
    <a:clrScheme name="Finastra">
      <a:dk1>
        <a:srgbClr val="414141"/>
      </a:dk1>
      <a:lt1>
        <a:srgbClr val="FFFFFF"/>
      </a:lt1>
      <a:dk2>
        <a:srgbClr val="414141"/>
      </a:dk2>
      <a:lt2>
        <a:srgbClr val="FFFFFF"/>
      </a:lt2>
      <a:accent1>
        <a:srgbClr val="C137A2"/>
      </a:accent1>
      <a:accent2>
        <a:srgbClr val="694ED6"/>
      </a:accent2>
      <a:accent3>
        <a:srgbClr val="44B978"/>
      </a:accent3>
      <a:accent4>
        <a:srgbClr val="009CBD"/>
      </a:accent4>
      <a:accent5>
        <a:srgbClr val="FED100"/>
      </a:accent5>
      <a:accent6>
        <a:srgbClr val="F04E98"/>
      </a:accent6>
      <a:hlink>
        <a:srgbClr val="C137A2"/>
      </a:hlink>
      <a:folHlink>
        <a:srgbClr val="694ED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Finastra PPT_Template - Full-2024" id="{0A1F9CF3-AEFE-F348-85FA-79C4A5D2C686}" vid="{4EA899F8-959A-074C-9150-AD4B081971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ip_UnifiedCompliancePolicyUIAction xmlns="http://schemas.microsoft.com/sharepoint/v3" xsi:nil="true"/>
    <lcf76f155ced4ddcb4097134ff3c332f xmlns="591b3c67-f204-4ae6-a4ad-3f12f3179258">
      <Terms xmlns="http://schemas.microsoft.com/office/infopath/2007/PartnerControls"/>
    </lcf76f155ced4ddcb4097134ff3c332f>
    <TaxCatchAll xmlns="a9e1f9a5-8354-4002-8c79-ab509ab234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74ABE93D5254B8EBF6CCEF838788D" ma:contentTypeVersion="16" ma:contentTypeDescription="Create a new document." ma:contentTypeScope="" ma:versionID="7119ecba4f2028bb5f89f2944d19dba6">
  <xsd:schema xmlns:xsd="http://www.w3.org/2001/XMLSchema" xmlns:xs="http://www.w3.org/2001/XMLSchema" xmlns:p="http://schemas.microsoft.com/office/2006/metadata/properties" xmlns:ns1="http://schemas.microsoft.com/sharepoint/v3" xmlns:ns2="591b3c67-f204-4ae6-a4ad-3f12f3179258" xmlns:ns3="a9e1f9a5-8354-4002-8c79-ab509ab23408" targetNamespace="http://schemas.microsoft.com/office/2006/metadata/properties" ma:root="true" ma:fieldsID="e3c7fbbc5fb4600977e3059b6eef727b" ns1:_="" ns2:_="" ns3:_="">
    <xsd:import namespace="http://schemas.microsoft.com/sharepoint/v3"/>
    <xsd:import namespace="591b3c67-f204-4ae6-a4ad-3f12f3179258"/>
    <xsd:import namespace="a9e1f9a5-8354-4002-8c79-ab509ab23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b3c67-f204-4ae6-a4ad-3f12f3179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0705ac0-1e79-452f-b194-7478378dce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1f9a5-8354-4002-8c79-ab509ab23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161fabc-dfb4-4e08-86c7-f98b5d50d28b}" ma:internalName="TaxCatchAll" ma:showField="CatchAllData" ma:web="a9e1f9a5-8354-4002-8c79-ab509ab23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21389-7B1D-4615-8CFB-80BDB3089C37}">
  <ds:schemaRefs>
    <ds:schemaRef ds:uri="http://www.w3.org/XML/1998/namespace"/>
    <ds:schemaRef ds:uri="http://purl.org/dc/elements/1.1/"/>
    <ds:schemaRef ds:uri="http://purl.org/dc/terms/"/>
    <ds:schemaRef ds:uri="a9e1f9a5-8354-4002-8c79-ab509ab23408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591b3c67-f204-4ae6-a4ad-3f12f3179258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2D96A9C-341F-4E13-AC8D-10E624BD04EF}">
  <ds:schemaRefs>
    <ds:schemaRef ds:uri="591b3c67-f204-4ae6-a4ad-3f12f3179258"/>
    <ds:schemaRef ds:uri="a9e1f9a5-8354-4002-8c79-ab509ab234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6161FDB-398F-42F0-B2D7-A3A8BF18C87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b9b90da-3fe1-457a-b340-f1b67e1024fb}" enabled="0" method="" siteId="{0b9b90da-3fe1-457a-b340-f1b67e1024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Master_Finastra PPT_Template - Full-2024</Template>
  <TotalTime>165</TotalTime>
  <Words>2470</Words>
  <Application>Microsoft Office PowerPoint</Application>
  <PresentationFormat>Widescreen</PresentationFormat>
  <Paragraphs>559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Segoe UI</vt:lpstr>
      <vt:lpstr>Times New Roman</vt:lpstr>
      <vt:lpstr>Finastra - Template Advanced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Finastra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Raduc, Dana</dc:creator>
  <cp:lastModifiedBy>Gonzalez Vega, Ingrid</cp:lastModifiedBy>
  <cp:revision>15</cp:revision>
  <cp:lastPrinted>2017-06-06T14:07:14Z</cp:lastPrinted>
  <dcterms:created xsi:type="dcterms:W3CDTF">2024-04-03T17:45:01Z</dcterms:created>
  <dcterms:modified xsi:type="dcterms:W3CDTF">2024-10-10T03:42:59Z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0x010100C9F74ABE93D5254B8EBF6CCEF838788D</vt:lpwstr>
  </property>
  <property fmtid="{D5CDD505-2E9C-101B-9397-08002B2CF9AE}" pid="3" name="MediaServiceImageTags">
    <vt:lpwstr/>
  </property>
</Properties>
</file>